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49" r:id="rId5"/>
  </p:sldMasterIdLst>
  <p:notesMasterIdLst>
    <p:notesMasterId r:id="rId21"/>
  </p:notesMasterIdLst>
  <p:sldIdLst>
    <p:sldId id="256" r:id="rId6"/>
    <p:sldId id="341" r:id="rId7"/>
    <p:sldId id="336" r:id="rId8"/>
    <p:sldId id="342" r:id="rId9"/>
    <p:sldId id="353" r:id="rId10"/>
    <p:sldId id="339" r:id="rId11"/>
    <p:sldId id="338" r:id="rId12"/>
    <p:sldId id="328" r:id="rId13"/>
    <p:sldId id="332" r:id="rId14"/>
    <p:sldId id="325" r:id="rId15"/>
    <p:sldId id="320" r:id="rId16"/>
    <p:sldId id="333" r:id="rId17"/>
    <p:sldId id="354" r:id="rId18"/>
    <p:sldId id="335" r:id="rId19"/>
    <p:sldId id="313" r:id="rId20"/>
  </p:sldIdLst>
  <p:sldSz cx="9144000" cy="6858000" type="screen4x3"/>
  <p:notesSz cx="7104063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70" userDrawn="1">
          <p15:clr>
            <a:srgbClr val="A4A3A4"/>
          </p15:clr>
        </p15:guide>
        <p15:guide id="2" pos="225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3D5F3"/>
    <a:srgbClr val="012E5C"/>
    <a:srgbClr val="C9A215"/>
    <a:srgbClr val="006633"/>
    <a:srgbClr val="2B8055"/>
    <a:srgbClr val="669900"/>
    <a:srgbClr val="33CC33"/>
    <a:srgbClr val="FFFFFF"/>
    <a:srgbClr val="0C2A1F"/>
    <a:srgbClr val="185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4" autoAdjust="0"/>
    <p:restoredTop sz="96283" autoAdjust="0"/>
  </p:normalViewPr>
  <p:slideViewPr>
    <p:cSldViewPr>
      <p:cViewPr varScale="1">
        <p:scale>
          <a:sx n="98" d="100"/>
          <a:sy n="98" d="100"/>
        </p:scale>
        <p:origin x="1210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70"/>
        <p:guide pos="22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Desktop\2024-05-Anci%20Conai%20Rapporto%20annuale%202023\3-Elaborazioni%20Protea\2_Elaborazione%20banche%20dati\____Capitolo%204%20-%20rappresentazione%20dati%20rapporto_CONA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66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A3-4665-8B71-F2BC366AB68E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A3-4665-8B71-F2BC366AB68E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A3-4665-8B71-F2BC366AB68E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A3-4665-8B71-F2BC366AB68E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4A3-4665-8B71-F2BC366AB68E}"/>
              </c:ext>
            </c:extLst>
          </c:dPt>
          <c:dPt>
            <c:idx val="5"/>
            <c:bubble3D val="0"/>
            <c:spPr>
              <a:solidFill>
                <a:srgbClr val="99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4A3-4665-8B71-F2BC366AB68E}"/>
              </c:ext>
            </c:extLst>
          </c:dPt>
          <c:dLbls>
            <c:dLbl>
              <c:idx val="0"/>
              <c:layout>
                <c:manualLayout>
                  <c:x val="-9.7823162729658797E-2"/>
                  <c:y val="8.20793315769457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A3-4665-8B71-F2BC366AB68E}"/>
                </c:ext>
              </c:extLst>
            </c:dLbl>
            <c:dLbl>
              <c:idx val="1"/>
              <c:layout>
                <c:manualLayout>
                  <c:x val="0.16515791776027997"/>
                  <c:y val="1.55038737423119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A3-4665-8B71-F2BC366AB68E}"/>
                </c:ext>
              </c:extLst>
            </c:dLbl>
            <c:dLbl>
              <c:idx val="5"/>
              <c:layout>
                <c:manualLayout>
                  <c:x val="-0.33382414698162732"/>
                  <c:y val="7.38713984192511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4A3-4665-8B71-F2BC366AB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anchor="t" anchorCtr="1">
                <a:spAutoFit/>
              </a:bodyPr>
              <a:lstStyle/>
              <a:p>
                <a:pPr>
                  <a:defRPr lang="en-US"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Conai!$A$829:$A$834</c:f>
              <c:strCache>
                <c:ptCount val="6"/>
                <c:pt idx="0">
                  <c:v>Biorepack</c:v>
                </c:pt>
                <c:pt idx="1">
                  <c:v>Cial</c:v>
                </c:pt>
                <c:pt idx="2">
                  <c:v>Comieco</c:v>
                </c:pt>
                <c:pt idx="3">
                  <c:v>Corepla</c:v>
                </c:pt>
                <c:pt idx="4">
                  <c:v>Coreve</c:v>
                </c:pt>
                <c:pt idx="5">
                  <c:v>Ricrea</c:v>
                </c:pt>
              </c:strCache>
            </c:strRef>
          </c:cat>
          <c:val>
            <c:numRef>
              <c:f>Conai!$B$829:$B$834</c:f>
              <c:numCache>
                <c:formatCode>0.00%</c:formatCode>
                <c:ptCount val="6"/>
                <c:pt idx="0">
                  <c:v>1.3604070011134946E-2</c:v>
                </c:pt>
                <c:pt idx="1">
                  <c:v>1.4155337658433437E-2</c:v>
                </c:pt>
                <c:pt idx="2">
                  <c:v>0.27713580993880471</c:v>
                </c:pt>
                <c:pt idx="3">
                  <c:v>0.54153288663183563</c:v>
                </c:pt>
                <c:pt idx="4">
                  <c:v>0.13317330765912691</c:v>
                </c:pt>
                <c:pt idx="5">
                  <c:v>2.039858810066424E-2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4A3-4665-8B71-F2BC366AB68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9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99045FB3-C0B7-4C21-732E-6BFD56172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219" tIns="48610" rIns="97219" bIns="48610" anchor="ctr"/>
          <a:lstStyle/>
          <a:p>
            <a:pPr>
              <a:spcBef>
                <a:spcPts val="14"/>
              </a:spcBef>
              <a:spcAft>
                <a:spcPts val="14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id="{C7FCE5F2-385B-FC63-FE81-22F68BEA2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079921" cy="51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219" tIns="48610" rIns="97219" bIns="48610" anchor="ctr"/>
          <a:lstStyle/>
          <a:p>
            <a:pPr>
              <a:spcBef>
                <a:spcPts val="14"/>
              </a:spcBef>
              <a:spcAft>
                <a:spcPts val="14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8D1E7AB-3F16-75FD-326F-8ADABCEC802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024142" y="1"/>
            <a:ext cx="3078261" cy="5091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047" tIns="50523" rIns="101047" bIns="50523" numCol="1" anchor="t" anchorCtr="0" compatLnSpc="1">
            <a:prstTxWarp prst="textNoShape">
              <a:avLst/>
            </a:prstTxWarp>
          </a:bodyPr>
          <a:lstStyle>
            <a:lvl1pPr marL="229545" indent="-229545" algn="r" eaLnBrk="1" hangingPunct="1">
              <a:spcBef>
                <a:spcPts val="14"/>
              </a:spcBef>
              <a:spcAft>
                <a:spcPts val="1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1011011" algn="l"/>
                <a:tab pos="2022020" algn="l"/>
                <a:tab pos="3033031" algn="l"/>
                <a:tab pos="4044041" algn="l"/>
                <a:tab pos="5055051" algn="l"/>
                <a:tab pos="6066061" algn="l"/>
                <a:tab pos="7077072" algn="l"/>
                <a:tab pos="8088081" algn="l"/>
                <a:tab pos="9099092" algn="l"/>
                <a:tab pos="10110102" algn="l"/>
                <a:tab pos="1112111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D65DCF0E-1839-6635-2DCB-D46C0770BA0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5175"/>
            <a:ext cx="5119687" cy="384016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4CE5242-60AC-26D2-559D-F043A6DEFCA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10240" y="4861932"/>
            <a:ext cx="5683583" cy="460492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047" tIns="50523" rIns="101047" bIns="50523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3079" name="Text Box 6">
            <a:extLst>
              <a:ext uri="{FF2B5EF4-FFF2-40B4-BE49-F238E27FC236}">
                <a16:creationId xmlns:a16="http://schemas.microsoft.com/office/drawing/2014/main" id="{1B0AEAD9-20B9-0796-DB9F-0CCEFC999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23864"/>
            <a:ext cx="3079921" cy="51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219" tIns="48610" rIns="97219" bIns="48610" anchor="ctr"/>
          <a:lstStyle/>
          <a:p>
            <a:pPr>
              <a:spcBef>
                <a:spcPts val="14"/>
              </a:spcBef>
              <a:spcAft>
                <a:spcPts val="14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5BA9AB3-CE77-FB76-FE3E-418546C0692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024142" y="9723866"/>
            <a:ext cx="3078261" cy="5091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047" tIns="50523" rIns="101047" bIns="50523" numCol="1" anchor="b" anchorCtr="0" compatLnSpc="1">
            <a:prstTxWarp prst="textNoShape">
              <a:avLst/>
            </a:prstTxWarp>
          </a:bodyPr>
          <a:lstStyle>
            <a:lvl1pPr marL="229545" indent="-229545" algn="r" eaLnBrk="1" hangingPunct="1">
              <a:spcBef>
                <a:spcPts val="14"/>
              </a:spcBef>
              <a:spcAft>
                <a:spcPts val="1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1011011" algn="l"/>
                <a:tab pos="2022020" algn="l"/>
                <a:tab pos="3033031" algn="l"/>
                <a:tab pos="4044041" algn="l"/>
                <a:tab pos="5055051" algn="l"/>
                <a:tab pos="6066061" algn="l"/>
                <a:tab pos="7077072" algn="l"/>
                <a:tab pos="8088081" algn="l"/>
                <a:tab pos="9099092" algn="l"/>
                <a:tab pos="10110102" algn="l"/>
                <a:tab pos="1112111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81A543E-A11E-4BDD-8CEA-59843EFF423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02534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2EB1BF1E-0D0A-B27D-1B6F-007AE07E699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9545" indent="-22954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11011" algn="l"/>
                <a:tab pos="2022020" algn="l"/>
                <a:tab pos="3033031" algn="l"/>
                <a:tab pos="4044041" algn="l"/>
                <a:tab pos="5055051" algn="l"/>
                <a:tab pos="6066061" algn="l"/>
                <a:tab pos="7077072" algn="l"/>
                <a:tab pos="8088081" algn="l"/>
                <a:tab pos="9099092" algn="l"/>
                <a:tab pos="10110102" algn="l"/>
                <a:tab pos="1112111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11011" algn="l"/>
                <a:tab pos="2022020" algn="l"/>
                <a:tab pos="3033031" algn="l"/>
                <a:tab pos="4044041" algn="l"/>
                <a:tab pos="5055051" algn="l"/>
                <a:tab pos="6066061" algn="l"/>
                <a:tab pos="7077072" algn="l"/>
                <a:tab pos="8088081" algn="l"/>
                <a:tab pos="9099092" algn="l"/>
                <a:tab pos="10110102" algn="l"/>
                <a:tab pos="1112111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11011" algn="l"/>
                <a:tab pos="2022020" algn="l"/>
                <a:tab pos="3033031" algn="l"/>
                <a:tab pos="4044041" algn="l"/>
                <a:tab pos="5055051" algn="l"/>
                <a:tab pos="6066061" algn="l"/>
                <a:tab pos="7077072" algn="l"/>
                <a:tab pos="8088081" algn="l"/>
                <a:tab pos="9099092" algn="l"/>
                <a:tab pos="10110102" algn="l"/>
                <a:tab pos="1112111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11011" algn="l"/>
                <a:tab pos="2022020" algn="l"/>
                <a:tab pos="3033031" algn="l"/>
                <a:tab pos="4044041" algn="l"/>
                <a:tab pos="5055051" algn="l"/>
                <a:tab pos="6066061" algn="l"/>
                <a:tab pos="7077072" algn="l"/>
                <a:tab pos="8088081" algn="l"/>
                <a:tab pos="9099092" algn="l"/>
                <a:tab pos="10110102" algn="l"/>
                <a:tab pos="1112111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11011" algn="l"/>
                <a:tab pos="2022020" algn="l"/>
                <a:tab pos="3033031" algn="l"/>
                <a:tab pos="4044041" algn="l"/>
                <a:tab pos="5055051" algn="l"/>
                <a:tab pos="6066061" algn="l"/>
                <a:tab pos="7077072" algn="l"/>
                <a:tab pos="8088081" algn="l"/>
                <a:tab pos="9099092" algn="l"/>
                <a:tab pos="10110102" algn="l"/>
                <a:tab pos="1112111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73523" indent="-243048" defTabSz="47765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11011" algn="l"/>
                <a:tab pos="2022020" algn="l"/>
                <a:tab pos="3033031" algn="l"/>
                <a:tab pos="4044041" algn="l"/>
                <a:tab pos="5055051" algn="l"/>
                <a:tab pos="6066061" algn="l"/>
                <a:tab pos="7077072" algn="l"/>
                <a:tab pos="8088081" algn="l"/>
                <a:tab pos="9099092" algn="l"/>
                <a:tab pos="10110102" algn="l"/>
                <a:tab pos="1112111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59618" indent="-243048" defTabSz="47765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11011" algn="l"/>
                <a:tab pos="2022020" algn="l"/>
                <a:tab pos="3033031" algn="l"/>
                <a:tab pos="4044041" algn="l"/>
                <a:tab pos="5055051" algn="l"/>
                <a:tab pos="6066061" algn="l"/>
                <a:tab pos="7077072" algn="l"/>
                <a:tab pos="8088081" algn="l"/>
                <a:tab pos="9099092" algn="l"/>
                <a:tab pos="10110102" algn="l"/>
                <a:tab pos="1112111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45713" indent="-243048" defTabSz="47765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11011" algn="l"/>
                <a:tab pos="2022020" algn="l"/>
                <a:tab pos="3033031" algn="l"/>
                <a:tab pos="4044041" algn="l"/>
                <a:tab pos="5055051" algn="l"/>
                <a:tab pos="6066061" algn="l"/>
                <a:tab pos="7077072" algn="l"/>
                <a:tab pos="8088081" algn="l"/>
                <a:tab pos="9099092" algn="l"/>
                <a:tab pos="10110102" algn="l"/>
                <a:tab pos="1112111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31808" indent="-243048" defTabSz="47765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11011" algn="l"/>
                <a:tab pos="2022020" algn="l"/>
                <a:tab pos="3033031" algn="l"/>
                <a:tab pos="4044041" algn="l"/>
                <a:tab pos="5055051" algn="l"/>
                <a:tab pos="6066061" algn="l"/>
                <a:tab pos="7077072" algn="l"/>
                <a:tab pos="8088081" algn="l"/>
                <a:tab pos="9099092" algn="l"/>
                <a:tab pos="10110102" algn="l"/>
                <a:tab pos="1112111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4"/>
              </a:spcBef>
              <a:buSzPct val="45000"/>
            </a:pPr>
            <a:fld id="{E4BA6FB3-3EFF-4933-B568-51180F63BB9B}" type="slidenum">
              <a:rPr lang="en-US" altLang="it-IT" smtClean="0"/>
              <a:pPr>
                <a:spcBef>
                  <a:spcPts val="14"/>
                </a:spcBef>
                <a:buSzPct val="45000"/>
              </a:pPr>
              <a:t>1</a:t>
            </a:fld>
            <a:endParaRPr lang="en-US" altLang="it-IT"/>
          </a:p>
        </p:txBody>
      </p:sp>
      <p:sp>
        <p:nvSpPr>
          <p:cNvPr id="5123" name="Rectangle 1">
            <a:extLst>
              <a:ext uri="{FF2B5EF4-FFF2-40B4-BE49-F238E27FC236}">
                <a16:creationId xmlns:a16="http://schemas.microsoft.com/office/drawing/2014/main" id="{B75901A4-CAB4-0957-FDBF-870A834382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5175"/>
            <a:ext cx="5121275" cy="3841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0FF68EB8-E415-32F9-C117-D4B255857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0241" y="4861933"/>
            <a:ext cx="5685242" cy="46065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ECC75AB9-1CE0-DB39-4D1A-BBE6F4E68EC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9545" indent="-22954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11011" algn="l"/>
                <a:tab pos="2022020" algn="l"/>
                <a:tab pos="3033031" algn="l"/>
                <a:tab pos="4044041" algn="l"/>
                <a:tab pos="5055051" algn="l"/>
                <a:tab pos="6066061" algn="l"/>
                <a:tab pos="7077072" algn="l"/>
                <a:tab pos="8088081" algn="l"/>
                <a:tab pos="9099092" algn="l"/>
                <a:tab pos="10110102" algn="l"/>
                <a:tab pos="1112111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11011" algn="l"/>
                <a:tab pos="2022020" algn="l"/>
                <a:tab pos="3033031" algn="l"/>
                <a:tab pos="4044041" algn="l"/>
                <a:tab pos="5055051" algn="l"/>
                <a:tab pos="6066061" algn="l"/>
                <a:tab pos="7077072" algn="l"/>
                <a:tab pos="8088081" algn="l"/>
                <a:tab pos="9099092" algn="l"/>
                <a:tab pos="10110102" algn="l"/>
                <a:tab pos="1112111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11011" algn="l"/>
                <a:tab pos="2022020" algn="l"/>
                <a:tab pos="3033031" algn="l"/>
                <a:tab pos="4044041" algn="l"/>
                <a:tab pos="5055051" algn="l"/>
                <a:tab pos="6066061" algn="l"/>
                <a:tab pos="7077072" algn="l"/>
                <a:tab pos="8088081" algn="l"/>
                <a:tab pos="9099092" algn="l"/>
                <a:tab pos="10110102" algn="l"/>
                <a:tab pos="1112111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11011" algn="l"/>
                <a:tab pos="2022020" algn="l"/>
                <a:tab pos="3033031" algn="l"/>
                <a:tab pos="4044041" algn="l"/>
                <a:tab pos="5055051" algn="l"/>
                <a:tab pos="6066061" algn="l"/>
                <a:tab pos="7077072" algn="l"/>
                <a:tab pos="8088081" algn="l"/>
                <a:tab pos="9099092" algn="l"/>
                <a:tab pos="10110102" algn="l"/>
                <a:tab pos="1112111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11011" algn="l"/>
                <a:tab pos="2022020" algn="l"/>
                <a:tab pos="3033031" algn="l"/>
                <a:tab pos="4044041" algn="l"/>
                <a:tab pos="5055051" algn="l"/>
                <a:tab pos="6066061" algn="l"/>
                <a:tab pos="7077072" algn="l"/>
                <a:tab pos="8088081" algn="l"/>
                <a:tab pos="9099092" algn="l"/>
                <a:tab pos="10110102" algn="l"/>
                <a:tab pos="1112111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73523" indent="-243048" defTabSz="47765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11011" algn="l"/>
                <a:tab pos="2022020" algn="l"/>
                <a:tab pos="3033031" algn="l"/>
                <a:tab pos="4044041" algn="l"/>
                <a:tab pos="5055051" algn="l"/>
                <a:tab pos="6066061" algn="l"/>
                <a:tab pos="7077072" algn="l"/>
                <a:tab pos="8088081" algn="l"/>
                <a:tab pos="9099092" algn="l"/>
                <a:tab pos="10110102" algn="l"/>
                <a:tab pos="1112111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59618" indent="-243048" defTabSz="47765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11011" algn="l"/>
                <a:tab pos="2022020" algn="l"/>
                <a:tab pos="3033031" algn="l"/>
                <a:tab pos="4044041" algn="l"/>
                <a:tab pos="5055051" algn="l"/>
                <a:tab pos="6066061" algn="l"/>
                <a:tab pos="7077072" algn="l"/>
                <a:tab pos="8088081" algn="l"/>
                <a:tab pos="9099092" algn="l"/>
                <a:tab pos="10110102" algn="l"/>
                <a:tab pos="1112111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45713" indent="-243048" defTabSz="47765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11011" algn="l"/>
                <a:tab pos="2022020" algn="l"/>
                <a:tab pos="3033031" algn="l"/>
                <a:tab pos="4044041" algn="l"/>
                <a:tab pos="5055051" algn="l"/>
                <a:tab pos="6066061" algn="l"/>
                <a:tab pos="7077072" algn="l"/>
                <a:tab pos="8088081" algn="l"/>
                <a:tab pos="9099092" algn="l"/>
                <a:tab pos="10110102" algn="l"/>
                <a:tab pos="1112111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31808" indent="-243048" defTabSz="47765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11011" algn="l"/>
                <a:tab pos="2022020" algn="l"/>
                <a:tab pos="3033031" algn="l"/>
                <a:tab pos="4044041" algn="l"/>
                <a:tab pos="5055051" algn="l"/>
                <a:tab pos="6066061" algn="l"/>
                <a:tab pos="7077072" algn="l"/>
                <a:tab pos="8088081" algn="l"/>
                <a:tab pos="9099092" algn="l"/>
                <a:tab pos="10110102" algn="l"/>
                <a:tab pos="1112111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4"/>
              </a:spcBef>
              <a:buSzPct val="45000"/>
            </a:pPr>
            <a:fld id="{666F8F58-0F0D-4B52-B71C-126ECCBE6EC2}" type="slidenum">
              <a:rPr lang="en-US" altLang="it-IT" smtClean="0"/>
              <a:pPr>
                <a:spcBef>
                  <a:spcPts val="14"/>
                </a:spcBef>
                <a:buSzPct val="45000"/>
              </a:pPr>
              <a:t>15</a:t>
            </a:fld>
            <a:endParaRPr lang="en-US" altLang="it-IT"/>
          </a:p>
        </p:txBody>
      </p:sp>
      <p:sp>
        <p:nvSpPr>
          <p:cNvPr id="121859" name="Rectangle 1">
            <a:extLst>
              <a:ext uri="{FF2B5EF4-FFF2-40B4-BE49-F238E27FC236}">
                <a16:creationId xmlns:a16="http://schemas.microsoft.com/office/drawing/2014/main" id="{17DB789F-4B64-627E-497B-58B3DD6A54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5175"/>
            <a:ext cx="5121275" cy="3841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60" name="Rectangle 2">
            <a:extLst>
              <a:ext uri="{FF2B5EF4-FFF2-40B4-BE49-F238E27FC236}">
                <a16:creationId xmlns:a16="http://schemas.microsoft.com/office/drawing/2014/main" id="{ADEDCF7C-52B7-D59E-C260-079ADE8A75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0241" y="4861933"/>
            <a:ext cx="5685242" cy="46065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4A5962-0209-C722-3165-8ACDEDFD0CC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CAA63-9F5C-4A02-BC7F-38D7CD9E899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462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0048EB-3825-BC15-581E-9EA1C772148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998B3-B31D-467A-9B66-3BC94BFD065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0552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2" y="277813"/>
            <a:ext cx="2055813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628555-40E2-2B0E-A938-3096A572B28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38531-A2B9-46E8-AFFC-BAFF1356964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08770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A5197F7-A41E-D203-D41C-FD40F641358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68F15-0A53-421B-8BFB-73D11808839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48195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B7FF5CF-AFD1-C031-DB64-7F48FE8E659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F83A3-0917-46EC-85E5-E9F608A95C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3331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B3C9C82-3E84-3F29-083F-A7755A47405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65A39-4C69-4470-8870-32E1B33C58A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8370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3BCD7CF-5D2A-75AB-33FB-E7341B4A3C1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26E8B-D7CC-4B48-A00A-E546226EF9C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45592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9AB68DA-7C66-6FBB-E538-D4C0B58C5F8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CFCB9-672E-4517-A866-431322185AE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0967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9A2785A-77D6-95A6-439E-9DEC599C438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CA25A-5B4A-4ABB-939D-80511CDDFA0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6860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9DEDDE5D-E4F2-2846-E8CB-CFFB269A3B8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8F035-5554-48AB-8E98-F771931A9D3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91684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CC77290-F34D-A8E7-62DF-58A60562E7D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9D088-E42B-4CD0-B009-5CB75D15C4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7005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44A676-F432-A16D-E0D1-50657B15494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73622-CB11-41E0-8429-C78EA2DCD7F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93165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FF0CC73-1492-2226-3CFA-8B4858FE0C6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72E40-71EF-495E-AB61-527B17FD0C5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96332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BC77A48-46CA-B0BF-5F4E-237F0CEB83C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83B78-E5C9-45FE-AC39-9857029538F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3064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2" y="277813"/>
            <a:ext cx="2055813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91C3633-5898-23F8-DCA6-31758F6AADB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AB9F2-8652-4784-BB3E-7B7C06DEFAD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735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F2FEBD-CC68-4266-39F9-E6F5253CC45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A2051-5093-4051-AD6C-53ED3574F46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75778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60CBD8-1FB9-4A16-8F69-08A43070644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9B8A8-117C-4991-83B7-7E8949D0140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4519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6211ECD-3CC1-7D93-E110-410CB14CEDA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6A9D-2443-49DE-B939-810FC4FE598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573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F664F33-80A2-760C-0DF3-A22E7587605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4F388-DDF5-4597-8B1E-F26D882C0CC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3945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91FC54C-CCEF-BC7A-FA41-1C4AC152AB4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211F7-C846-461B-B692-38B913B554A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395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24F253-63DA-5DCE-ABC0-2E73846384D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75640-C11E-46BD-AB1E-EAF40ACA2A0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02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28B332-6BC9-97FC-F777-DDC12F5D148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47DB5-E97C-4699-98C2-F3F3D941E20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5895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45462B04-DCBF-1C06-5B59-F1640EBCE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8013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CCB0571A-E58A-D612-B201-E8356A916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ED2984C6-B599-6125-226D-7086E1B09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3639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93E5A82D-F36F-4D4A-0B0B-63550369A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ABF20D44-ECAC-24C4-6216-32AE43EC6DB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2" y="6243639"/>
            <a:ext cx="2132013" cy="4556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71C81B98-54F9-4B9C-8747-E4C0D603876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1031" name="Freeform 6">
            <a:extLst>
              <a:ext uri="{FF2B5EF4-FFF2-40B4-BE49-F238E27FC236}">
                <a16:creationId xmlns:a16="http://schemas.microsoft.com/office/drawing/2014/main" id="{B8689328-53CE-E785-F7F1-F1CDF4F76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 cap="flat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7">
            <a:extLst>
              <a:ext uri="{FF2B5EF4-FFF2-40B4-BE49-F238E27FC236}">
                <a16:creationId xmlns:a16="http://schemas.microsoft.com/office/drawing/2014/main" id="{002B01AD-8AF7-E4DD-C2C5-96348C2864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1"/>
            <a:ext cx="8229600" cy="1588"/>
          </a:xfrm>
          <a:prstGeom prst="line">
            <a:avLst/>
          </a:prstGeom>
          <a:noFill/>
          <a:ln w="19080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00663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6633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6633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6633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6633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2514600" indent="-228600" algn="l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6633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2971800" indent="-228600" algn="l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6633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3429000" indent="-228600" algn="l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6633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3886200" indent="-228600" algn="l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6633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7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>
            <a:extLst>
              <a:ext uri="{FF2B5EF4-FFF2-40B4-BE49-F238E27FC236}">
                <a16:creationId xmlns:a16="http://schemas.microsoft.com/office/drawing/2014/main" id="{85D3FCC9-314A-3A11-195B-20330C4C4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 cap="flat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Line 2">
            <a:extLst>
              <a:ext uri="{FF2B5EF4-FFF2-40B4-BE49-F238E27FC236}">
                <a16:creationId xmlns:a16="http://schemas.microsoft.com/office/drawing/2014/main" id="{EDC159AD-199B-4531-6106-934C7A532F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1" y="3962401"/>
            <a:ext cx="6511925" cy="1588"/>
          </a:xfrm>
          <a:prstGeom prst="line">
            <a:avLst/>
          </a:prstGeom>
          <a:noFill/>
          <a:ln w="19080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FC2816C6-C77E-55B7-D399-C4F61420AB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8013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61ABCCFD-56DB-3C8A-4CF6-8CC5CDAD0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054" name="Text Box 5">
            <a:extLst>
              <a:ext uri="{FF2B5EF4-FFF2-40B4-BE49-F238E27FC236}">
                <a16:creationId xmlns:a16="http://schemas.microsoft.com/office/drawing/2014/main" id="{E3F505CE-6EE8-C459-3FC8-3D2FA7BB6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3639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5" name="Text Box 6">
            <a:extLst>
              <a:ext uri="{FF2B5EF4-FFF2-40B4-BE49-F238E27FC236}">
                <a16:creationId xmlns:a16="http://schemas.microsoft.com/office/drawing/2014/main" id="{63A9F44B-C2D2-205B-8CD6-6BFB92D6E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3639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9A49C031-02CE-091C-1A34-A4795E48C34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2" y="6243639"/>
            <a:ext cx="2132013" cy="4556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CFC1D982-A037-4D33-8159-E0FAC1E38B5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00663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6633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6633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6633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6633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2514600" indent="-228600" algn="l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6633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2971800" indent="-228600" algn="l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6633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3429000" indent="-228600" algn="l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6633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3886200" indent="-228600" algn="l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6633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7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anci.it/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sservatorioraccoltadifferenziata.it/" TargetMode="External"/><Relationship Id="rId5" Type="http://schemas.openxmlformats.org/officeDocument/2006/relationships/hyperlink" Target="http://www.bancadatianciconai.it/" TargetMode="External"/><Relationship Id="rId4" Type="http://schemas.openxmlformats.org/officeDocument/2006/relationships/hyperlink" Target="http://www.conai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2264B7A0-C0C3-C1C0-639F-E59690EE7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1916834"/>
            <a:ext cx="6529650" cy="62373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it-IT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BANCA DATI ANCI-CONAI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it-IT" sz="2400" b="1" dirty="0">
              <a:solidFill>
                <a:srgbClr val="2B80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it-IT" sz="2400" dirty="0">
              <a:solidFill>
                <a:srgbClr val="2B80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it-IT" sz="2800" b="1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PRESENTAZIONE</a:t>
            </a:r>
            <a:r>
              <a:rPr lang="it-IT" sz="2400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XIV RAPPORTO </a:t>
            </a:r>
            <a:br>
              <a:rPr lang="it-IT" sz="2800" b="1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b="1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RACCOLTA DIFFERENZIATA E RICICLO 2024</a:t>
            </a:r>
            <a:br>
              <a:rPr lang="it-IT" sz="2800" b="1" dirty="0">
                <a:solidFill>
                  <a:srgbClr val="2B80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altLang="it-IT" sz="2800" b="1" dirty="0">
                <a:solidFill>
                  <a:srgbClr val="2B80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altLang="it-IT" sz="2800" b="1" dirty="0">
              <a:solidFill>
                <a:srgbClr val="2B80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1FF5D38D-AF7D-894F-6981-12FBD3233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4772816"/>
            <a:ext cx="662473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7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5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65000"/>
              <a:buFontTx/>
              <a:buNone/>
            </a:pPr>
            <a:r>
              <a:rPr lang="it-IT" altLang="it-IT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Antonello Antonicelli</a:t>
            </a:r>
            <a:br>
              <a:rPr lang="it-IT" altLang="it-IT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</a:br>
            <a:r>
              <a:rPr lang="it-IT" altLang="it-IT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Coordinatore Struttura tecnica ANCI-CONAI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65000"/>
              <a:buFontTx/>
              <a:buNone/>
            </a:pPr>
            <a:endParaRPr lang="it-IT" altLang="it-IT" sz="2400" b="1" i="1" dirty="0">
              <a:solidFill>
                <a:srgbClr val="006633"/>
              </a:solidFill>
              <a:latin typeface="+mj-lt"/>
              <a:cs typeface="+mn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65000"/>
              <a:buFontTx/>
              <a:buNone/>
            </a:pPr>
            <a:r>
              <a:rPr lang="it-IT" altLang="it-IT" sz="2400" b="1" i="1" dirty="0">
                <a:solidFill>
                  <a:srgbClr val="C9A215"/>
                </a:solidFill>
                <a:latin typeface="+mj-lt"/>
                <a:cs typeface="+mn-cs"/>
              </a:rPr>
              <a:t>Roma, 13 Marzo 2024</a:t>
            </a:r>
          </a:p>
          <a:p>
            <a:pPr algn="ctr" eaLnBrk="1" hangingPunct="1">
              <a:lnSpc>
                <a:spcPct val="90000"/>
              </a:lnSpc>
              <a:spcBef>
                <a:spcPts val="713"/>
              </a:spcBef>
              <a:buClrTx/>
              <a:buSzPct val="65000"/>
              <a:buFontTx/>
              <a:buNone/>
            </a:pPr>
            <a:endParaRPr lang="it-IT" altLang="it-IT" sz="2800" b="1" dirty="0">
              <a:solidFill>
                <a:srgbClr val="006633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5E04B6EC-01B3-A825-E9B3-655014ADF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1008"/>
            <a:ext cx="89099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magine 1" descr="Conai">
            <a:extLst>
              <a:ext uri="{FF2B5EF4-FFF2-40B4-BE49-F238E27FC236}">
                <a16:creationId xmlns:a16="http://schemas.microsoft.com/office/drawing/2014/main" id="{61DD254E-1FDE-38BF-CF80-65863ED0E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681" y="501008"/>
            <a:ext cx="2327673" cy="623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CE59AE1-7E99-2000-994B-AE17FE87D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0" y="6144687"/>
            <a:ext cx="366520" cy="53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magine 2" descr="Conai">
            <a:extLst>
              <a:ext uri="{FF2B5EF4-FFF2-40B4-BE49-F238E27FC236}">
                <a16:creationId xmlns:a16="http://schemas.microsoft.com/office/drawing/2014/main" id="{DA30BFB1-3B0F-F3A1-D135-5E20374E8A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588" y="6246259"/>
            <a:ext cx="1008112" cy="2701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98C8641-773E-49FE-8801-11DDF0399445}"/>
              </a:ext>
            </a:extLst>
          </p:cNvPr>
          <p:cNvSpPr txBox="1"/>
          <p:nvPr/>
        </p:nvSpPr>
        <p:spPr>
          <a:xfrm>
            <a:off x="351521" y="197971"/>
            <a:ext cx="833801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cap="all" spc="-50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Quantità gestite dai Consorzi di filiera </a:t>
            </a:r>
            <a:r>
              <a:rPr lang="it-IT" sz="2800" b="1" cap="all" spc="-50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CONAI</a:t>
            </a:r>
            <a:r>
              <a:rPr lang="it-IT" sz="2000" b="1" cap="all" spc="-50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– PESO PERCENTUALE</a:t>
            </a:r>
          </a:p>
          <a:p>
            <a:pPr algn="r"/>
            <a:r>
              <a:rPr lang="it-IT" sz="2400" b="1" cap="all" spc="-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Anno 2023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890EE04-BFEC-5742-A6BA-2E8538DE9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14" y="1412776"/>
            <a:ext cx="8044026" cy="432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39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4E3AE567-FCD1-8A70-D703-73520ED38863}"/>
              </a:ext>
            </a:extLst>
          </p:cNvPr>
          <p:cNvSpPr txBox="1"/>
          <p:nvPr/>
        </p:nvSpPr>
        <p:spPr>
          <a:xfrm>
            <a:off x="395536" y="247863"/>
            <a:ext cx="84249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cap="all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Corrispettivi riconosciuti dai Consorzi di filiera CONAI</a:t>
            </a:r>
          </a:p>
          <a:p>
            <a:pPr algn="just"/>
            <a:r>
              <a:rPr lang="it-IT" sz="24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Anno 2023</a:t>
            </a:r>
          </a:p>
        </p:txBody>
      </p:sp>
      <p:sp>
        <p:nvSpPr>
          <p:cNvPr id="8" name="CasellaDiTesto 2"/>
          <p:cNvSpPr txBox="1"/>
          <p:nvPr/>
        </p:nvSpPr>
        <p:spPr>
          <a:xfrm>
            <a:off x="580968" y="3554411"/>
            <a:ext cx="7951472" cy="58477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 </a:t>
            </a:r>
            <a:r>
              <a:rPr lang="it-IT" sz="1600" b="1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54% </a:t>
            </a:r>
            <a:r>
              <a:rPr sz="1600" dirty="0" err="1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dei</a:t>
            </a:r>
            <a:r>
              <a:rPr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600" dirty="0" err="1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corrispettivi</a:t>
            </a:r>
            <a:r>
              <a:rPr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totali </a:t>
            </a:r>
            <a:r>
              <a:rPr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è </a:t>
            </a:r>
            <a:r>
              <a:rPr sz="1600" dirty="0" err="1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stato</a:t>
            </a:r>
            <a:r>
              <a:rPr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600" dirty="0" err="1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riconosciuto</a:t>
            </a:r>
            <a:r>
              <a:rPr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per le </a:t>
            </a:r>
            <a:r>
              <a:rPr sz="1600" dirty="0" err="1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raccolte</a:t>
            </a:r>
            <a:r>
              <a:rPr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600" dirty="0" err="1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della</a:t>
            </a:r>
            <a:r>
              <a:rPr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600" b="1" spc="-1" dirty="0" err="1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plastica</a:t>
            </a:r>
            <a:r>
              <a:rPr lang="it-IT" sz="16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;</a:t>
            </a:r>
            <a:r>
              <a:rPr lang="it-IT" sz="1600" b="1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</a:t>
            </a:r>
            <a:r>
              <a:rPr sz="1600" dirty="0" err="1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insieme</a:t>
            </a:r>
            <a:r>
              <a:rPr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sz="1600" b="1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carta</a:t>
            </a:r>
            <a:r>
              <a:rPr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sz="1600" b="1" spc="-1" dirty="0" err="1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vetro</a:t>
            </a:r>
            <a:r>
              <a:rPr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600" dirty="0" err="1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rappresentano</a:t>
            </a:r>
            <a:r>
              <a:rPr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oltre </a:t>
            </a:r>
            <a:r>
              <a:rPr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 </a:t>
            </a:r>
            <a:r>
              <a:rPr sz="1600" b="1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95%</a:t>
            </a:r>
            <a:r>
              <a:rPr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 tutti </a:t>
            </a:r>
            <a:r>
              <a:rPr sz="1600" dirty="0" err="1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600" dirty="0" err="1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corrispettivi</a:t>
            </a:r>
            <a:r>
              <a:rPr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600" dirty="0" err="1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erogati</a:t>
            </a:r>
            <a:r>
              <a:rPr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dal </a:t>
            </a:r>
            <a:r>
              <a:rPr sz="1600" dirty="0" err="1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sistema</a:t>
            </a:r>
            <a:r>
              <a:rPr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CONAI.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71C588A5-8FE0-F5A7-9E98-6787D7DBA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31292"/>
              </p:ext>
            </p:extLst>
          </p:nvPr>
        </p:nvGraphicFramePr>
        <p:xfrm>
          <a:off x="611560" y="1185913"/>
          <a:ext cx="4968552" cy="2160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2138">
                  <a:extLst>
                    <a:ext uri="{9D8B030D-6E8A-4147-A177-3AD203B41FA5}">
                      <a16:colId xmlns:a16="http://schemas.microsoft.com/office/drawing/2014/main" val="2924481023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val="3669270020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val="1406588916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val="4068732632"/>
                    </a:ext>
                  </a:extLst>
                </a:gridCol>
              </a:tblGrid>
              <a:tr h="55906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1" u="none" strike="noStrike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Consorzio di filiera</a:t>
                      </a:r>
                      <a:endParaRPr lang="it-IT" sz="1600" b="1" i="0" u="none" strike="noStrike" dirty="0">
                        <a:solidFill>
                          <a:srgbClr val="012E5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D5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u="none" strike="noStrike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Corrispettivi (€)</a:t>
                      </a:r>
                      <a:endParaRPr lang="it-IT" sz="1600" b="1" i="0" u="none" strike="noStrike" dirty="0">
                        <a:solidFill>
                          <a:srgbClr val="012E5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D5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u="none" strike="noStrike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sul totale</a:t>
                      </a:r>
                      <a:endParaRPr lang="it-IT" sz="1600" b="1" i="0" u="none" strike="noStrike" dirty="0">
                        <a:solidFill>
                          <a:srgbClr val="012E5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D5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</a:t>
                      </a:r>
                      <a:r>
                        <a:rPr lang="it-IT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%</a:t>
                      </a:r>
                    </a:p>
                    <a:p>
                      <a:pPr algn="ctr" rtl="0" fontAlgn="ctr"/>
                      <a:r>
                        <a:rPr lang="it-IT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 vs 2021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2E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425619"/>
                  </a:ext>
                </a:extLst>
              </a:tr>
              <a:tr h="228706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it-IT" sz="1300" b="1" u="none" strike="noStrike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RICREA</a:t>
                      </a:r>
                      <a:endParaRPr lang="it-IT" sz="1300" b="1" i="0" u="none" strike="noStrike" dirty="0">
                        <a:solidFill>
                          <a:srgbClr val="012E5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300" b="0" i="0" u="none" strike="noStrike" kern="120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14.141.726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2,04%</a:t>
                      </a:r>
                    </a:p>
                  </a:txBody>
                  <a:tcPr marL="68400" marR="684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300" b="0" i="0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10,49%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333220"/>
                  </a:ext>
                </a:extLst>
              </a:tr>
              <a:tr h="22870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b="1" u="none" strike="noStrike" dirty="0" err="1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CiAl</a:t>
                      </a:r>
                      <a:endParaRPr lang="it-IT" sz="1300" b="1" i="0" u="none" strike="noStrike" dirty="0">
                        <a:solidFill>
                          <a:srgbClr val="012E5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300" b="0" i="0" u="none" strike="noStrike" kern="120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9.838.965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1,42%</a:t>
                      </a:r>
                    </a:p>
                  </a:txBody>
                  <a:tcPr marL="68400" marR="684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300" b="0" i="0" u="none" strike="noStrike" kern="120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-0,70%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6316376"/>
                  </a:ext>
                </a:extLst>
              </a:tr>
              <a:tr h="22870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b="1" u="none" strike="noStrike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Comieco</a:t>
                      </a:r>
                      <a:endParaRPr lang="it-IT" sz="1300" b="1" i="0" u="none" strike="noStrike" dirty="0">
                        <a:solidFill>
                          <a:srgbClr val="012E5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300" b="0" i="0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192.124.124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27,71%</a:t>
                      </a:r>
                    </a:p>
                  </a:txBody>
                  <a:tcPr marL="68400" marR="684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300" b="0" i="0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4,92%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698322"/>
                  </a:ext>
                </a:extLst>
              </a:tr>
              <a:tr h="22870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b="1" u="none" strike="noStrike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COREPLA</a:t>
                      </a:r>
                      <a:endParaRPr lang="it-IT" sz="1300" b="1" i="0" u="none" strike="noStrike" dirty="0">
                        <a:solidFill>
                          <a:srgbClr val="012E5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300" b="0" i="0" u="none" strike="noStrike" kern="120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375.417.135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54,15%</a:t>
                      </a:r>
                    </a:p>
                  </a:txBody>
                  <a:tcPr marL="68400" marR="684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300" b="0" i="0" u="none" strike="noStrike" kern="120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9,16%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841911"/>
                  </a:ext>
                </a:extLst>
              </a:tr>
              <a:tr h="22870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b="1" u="none" strike="noStrike" dirty="0" err="1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Biorepack</a:t>
                      </a:r>
                      <a:endParaRPr lang="it-IT" sz="1300" b="1" i="0" u="none" strike="noStrike" dirty="0">
                        <a:solidFill>
                          <a:srgbClr val="012E5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300" b="0" i="0" u="none" strike="noStrike" kern="120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9.431.008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1,36%</a:t>
                      </a:r>
                    </a:p>
                  </a:txBody>
                  <a:tcPr marL="68400" marR="684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300" b="0" i="0" u="none" strike="noStrike" kern="120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3,94%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044470"/>
                  </a:ext>
                </a:extLst>
              </a:tr>
              <a:tr h="22870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b="1" u="none" strike="noStrike" dirty="0" err="1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CoReVe</a:t>
                      </a:r>
                      <a:endParaRPr lang="it-IT" sz="1300" b="1" i="0" u="none" strike="noStrike" dirty="0">
                        <a:solidFill>
                          <a:srgbClr val="012E5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300" b="0" i="0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92.322.263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13,32%</a:t>
                      </a:r>
                    </a:p>
                  </a:txBody>
                  <a:tcPr marL="68400" marR="684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300" b="0" i="0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-17,04%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950793"/>
                  </a:ext>
                </a:extLst>
              </a:tr>
              <a:tr h="22870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b="1" u="none" strike="noStrike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TOTALE</a:t>
                      </a:r>
                      <a:endParaRPr lang="it-IT" sz="1300" b="1" i="0" u="none" strike="noStrike" dirty="0">
                        <a:solidFill>
                          <a:srgbClr val="012E5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693.275.221</a:t>
                      </a:r>
                    </a:p>
                  </a:txBody>
                  <a:tcPr marL="68400" marR="684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100,00%</a:t>
                      </a:r>
                    </a:p>
                  </a:txBody>
                  <a:tcPr marL="68400" marR="684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300" b="0" i="0" u="none" strike="noStrike" dirty="0">
                        <a:solidFill>
                          <a:srgbClr val="012E5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36407"/>
                  </a:ext>
                </a:extLst>
              </a:tr>
            </a:tbl>
          </a:graphicData>
        </a:graphic>
      </p:graphicFrame>
      <p:pic>
        <p:nvPicPr>
          <p:cNvPr id="2" name="Picture 3">
            <a:extLst>
              <a:ext uri="{FF2B5EF4-FFF2-40B4-BE49-F238E27FC236}">
                <a16:creationId xmlns:a16="http://schemas.microsoft.com/office/drawing/2014/main" id="{82F9CD3C-B6D4-B155-1729-8EDC9BFBF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70" y="6154559"/>
            <a:ext cx="366520" cy="53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Immagine 3" descr="Conai">
            <a:extLst>
              <a:ext uri="{FF2B5EF4-FFF2-40B4-BE49-F238E27FC236}">
                <a16:creationId xmlns:a16="http://schemas.microsoft.com/office/drawing/2014/main" id="{B1D13869-2D52-1A01-D111-021707698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958" y="6256131"/>
            <a:ext cx="1008112" cy="27013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2"/>
          <p:cNvSpPr txBox="1"/>
          <p:nvPr/>
        </p:nvSpPr>
        <p:spPr>
          <a:xfrm>
            <a:off x="580968" y="4293096"/>
            <a:ext cx="7737620" cy="173124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Aft>
                <a:spcPts val="1800"/>
              </a:spcAft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</a:t>
            </a: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600" dirty="0" err="1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filier</a:t>
            </a: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600" dirty="0" err="1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che</a:t>
            </a: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600" dirty="0" err="1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registra</a:t>
            </a: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</a:t>
            </a:r>
            <a:r>
              <a:rPr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il </a:t>
            </a:r>
            <a:r>
              <a:rPr sz="1600" b="1" spc="-1" dirty="0" err="1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maggiore</a:t>
            </a:r>
            <a:r>
              <a:rPr sz="1600" b="1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</a:t>
            </a:r>
            <a:r>
              <a:rPr sz="1600" b="1" spc="-1" dirty="0" err="1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incremento</a:t>
            </a:r>
            <a:r>
              <a:rPr sz="1600" b="1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</a:t>
            </a:r>
            <a:r>
              <a:rPr sz="1600" dirty="0" err="1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dei</a:t>
            </a:r>
            <a:r>
              <a:rPr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600" dirty="0" err="1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corrispettivi</a:t>
            </a:r>
            <a:r>
              <a:rPr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totali </a:t>
            </a:r>
            <a:r>
              <a:rPr lang="it-IT" sz="1600" u="sng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sul </a:t>
            </a:r>
            <a:r>
              <a:rPr sz="1600" u="sng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</a:t>
            </a:r>
            <a:r>
              <a:rPr lang="it-IT" sz="1600" u="sng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22</a:t>
            </a:r>
            <a:r>
              <a:rPr sz="1600" u="sng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sono</a:t>
            </a:r>
            <a:r>
              <a:rPr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600" b="1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acciaio</a:t>
            </a:r>
            <a:r>
              <a:rPr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(+</a:t>
            </a: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10,5</a:t>
            </a:r>
            <a:r>
              <a:rPr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%)</a:t>
            </a: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it-IT" sz="1600" b="1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plastica</a:t>
            </a:r>
            <a:r>
              <a:rPr sz="1600" b="1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</a:t>
            </a:r>
            <a:r>
              <a:rPr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(+</a:t>
            </a: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9,2</a:t>
            </a:r>
            <a:r>
              <a:rPr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%)</a:t>
            </a: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quindi </a:t>
            </a:r>
            <a:r>
              <a:rPr lang="it-IT" sz="1600" b="1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carta</a:t>
            </a: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(+4,9%) e </a:t>
            </a:r>
            <a:r>
              <a:rPr lang="it-IT" sz="1600" b="1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bioplastica</a:t>
            </a: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(+3,9%).</a:t>
            </a:r>
          </a:p>
          <a:p>
            <a:pPr>
              <a:spcBef>
                <a:spcPts val="600"/>
              </a:spcBef>
              <a:spcAft>
                <a:spcPts val="1800"/>
              </a:spcAft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linea con lo scorso anno l’</a:t>
            </a:r>
            <a:r>
              <a:rPr lang="it-IT" sz="1600" b="1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alluminio</a:t>
            </a:r>
            <a:r>
              <a:rPr lang="it-IT" sz="1600" b="1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</a:t>
            </a: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(-0,7%).</a:t>
            </a:r>
          </a:p>
          <a:p>
            <a:pPr>
              <a:spcBef>
                <a:spcPts val="900"/>
              </a:spcBef>
              <a:spcAft>
                <a:spcPts val="1800"/>
              </a:spcAft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In </a:t>
            </a: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diminuzione il </a:t>
            </a:r>
            <a:r>
              <a:rPr lang="it-IT" sz="1600" b="1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vetro</a:t>
            </a: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(-17%).</a:t>
            </a:r>
            <a:endParaRPr sz="1600" dirty="0">
              <a:solidFill>
                <a:srgbClr val="012E5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Uguale 10"/>
          <p:cNvSpPr/>
          <p:nvPr/>
        </p:nvSpPr>
        <p:spPr bwMode="auto">
          <a:xfrm>
            <a:off x="287524" y="5157192"/>
            <a:ext cx="216024" cy="216024"/>
          </a:xfrm>
          <a:prstGeom prst="mathEqual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ccia in giù 11"/>
          <p:cNvSpPr/>
          <p:nvPr/>
        </p:nvSpPr>
        <p:spPr bwMode="auto">
          <a:xfrm>
            <a:off x="287524" y="5711407"/>
            <a:ext cx="216024" cy="25202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ccia in giù 12"/>
          <p:cNvSpPr/>
          <p:nvPr/>
        </p:nvSpPr>
        <p:spPr bwMode="auto">
          <a:xfrm rot="10800000">
            <a:off x="310865" y="4401108"/>
            <a:ext cx="216024" cy="25202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A51B433-9722-D33F-B268-9AD6609CF61E}"/>
              </a:ext>
            </a:extLst>
          </p:cNvPr>
          <p:cNvSpPr txBox="1"/>
          <p:nvPr/>
        </p:nvSpPr>
        <p:spPr>
          <a:xfrm>
            <a:off x="5724128" y="1182848"/>
            <a:ext cx="30963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it-IT" sz="18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Nel 2023 i corrispettivi totali riconosciuti ai Convenzionati dai Consorzi di filiera hanno superato i </a:t>
            </a:r>
            <a:r>
              <a:rPr lang="it-IT" sz="1800" b="1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693 M€ </a:t>
            </a:r>
            <a:br>
              <a:rPr lang="it-IT" sz="1800" b="1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18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(+23 milioni sul 2022).</a:t>
            </a:r>
          </a:p>
        </p:txBody>
      </p:sp>
    </p:spTree>
    <p:extLst>
      <p:ext uri="{BB962C8B-B14F-4D97-AF65-F5344CB8AC3E}">
        <p14:creationId xmlns:p14="http://schemas.microsoft.com/office/powerpoint/2010/main" val="971441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4E3AE567-FCD1-8A70-D703-73520ED38863}"/>
              </a:ext>
            </a:extLst>
          </p:cNvPr>
          <p:cNvSpPr txBox="1"/>
          <p:nvPr/>
        </p:nvSpPr>
        <p:spPr>
          <a:xfrm>
            <a:off x="395536" y="247863"/>
            <a:ext cx="84249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cap="all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Corrispettivi riconosciuti dai Consorzi di filiera CONAI</a:t>
            </a:r>
          </a:p>
          <a:p>
            <a:pPr algn="r"/>
            <a:r>
              <a:rPr lang="it-IT" sz="24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Anni 2019-2023 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71C588A5-8FE0-F5A7-9E98-6787D7DBA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750414"/>
              </p:ext>
            </p:extLst>
          </p:nvPr>
        </p:nvGraphicFramePr>
        <p:xfrm>
          <a:off x="466612" y="1101652"/>
          <a:ext cx="8282783" cy="3521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2859">
                  <a:extLst>
                    <a:ext uri="{9D8B030D-6E8A-4147-A177-3AD203B41FA5}">
                      <a16:colId xmlns:a16="http://schemas.microsoft.com/office/drawing/2014/main" val="292448102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66927002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406588916"/>
                    </a:ext>
                  </a:extLst>
                </a:gridCol>
                <a:gridCol w="1119364">
                  <a:extLst>
                    <a:ext uri="{9D8B030D-6E8A-4147-A177-3AD203B41FA5}">
                      <a16:colId xmlns:a16="http://schemas.microsoft.com/office/drawing/2014/main" val="406873263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Consorzio di filiera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D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D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D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D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D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D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Var</a:t>
                      </a:r>
                      <a:r>
                        <a:rPr lang="it-IT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%</a:t>
                      </a:r>
                    </a:p>
                    <a:p>
                      <a:pPr algn="ctr" fontAlgn="ctr"/>
                      <a:r>
                        <a:rPr lang="it-IT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2023 vs 2019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2E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425619"/>
                  </a:ext>
                </a:extLst>
              </a:tr>
              <a:tr h="321946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it-IT" sz="1400" b="0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RICREA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17.180.807 €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18.619.410 €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14.510.458 €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12.799.124 €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b="0" i="0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14.141.726 €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b="0" i="0" u="none" strike="noStrike" kern="120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-17,69</a:t>
                      </a:r>
                      <a:r>
                        <a:rPr lang="it-IT" sz="1200" b="0" i="0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6316376"/>
                  </a:ext>
                </a:extLst>
              </a:tr>
              <a:tr h="387234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it-IT" sz="1400" b="0" u="none" strike="noStrike" kern="1200" dirty="0" err="1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Cial</a:t>
                      </a:r>
                      <a:endParaRPr lang="it-IT" sz="1400" b="0" u="none" strike="noStrike" kern="1200" dirty="0">
                        <a:solidFill>
                          <a:srgbClr val="012E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7.743.978 €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7.601.780 €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9.268.015 €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9.850.952 €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b="0" i="0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9.838.965 €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b="0" i="0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25,18%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69832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it-IT" sz="1400" b="0" u="none" strike="noStrike" kern="1200" dirty="0" err="1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Comieco</a:t>
                      </a:r>
                      <a:endParaRPr lang="it-IT" sz="1400" b="0" u="none" strike="noStrike" kern="1200" dirty="0">
                        <a:solidFill>
                          <a:srgbClr val="012E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120.015.739 €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156.921.601 €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218.241.084 €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183.123.451 €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b="0" i="0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192.124.124 €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b="0" i="0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60,08%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8419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it-IT" sz="1400" b="0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Corepla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370.757.766 €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359.265.780 €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344.238.514 €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343.903.255 €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b="0" i="0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375.417.135 €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1,26%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04447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it-IT" sz="1400" b="0" u="none" strike="noStrike" kern="1200" dirty="0" err="1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Coreve</a:t>
                      </a:r>
                      <a:endParaRPr lang="it-IT" sz="1400" b="0" u="none" strike="noStrike" kern="1200" dirty="0">
                        <a:solidFill>
                          <a:srgbClr val="012E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83.632.102 €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86.024.507 €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101.906.459 €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111.284.694 €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b="0" i="0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92.322.263 €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10,39%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950793"/>
                  </a:ext>
                </a:extLst>
              </a:tr>
              <a:tr h="289139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it-IT" sz="1400" b="1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599.330.392 €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628.433.078 €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688.164.530 €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660.961.477 €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683.844.213 €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14,10%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36407"/>
                  </a:ext>
                </a:extLst>
              </a:tr>
              <a:tr h="289139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it-IT" sz="1400" b="0" u="none" strike="noStrike" kern="1200" dirty="0" err="1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Rilegno</a:t>
                      </a:r>
                      <a:endParaRPr lang="it-IT" sz="1400" b="0" u="none" strike="noStrike" kern="1200" dirty="0">
                        <a:solidFill>
                          <a:srgbClr val="012E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2.667.091 €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2.522.582 €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394.887 €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rgbClr val="012E5C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rgbClr val="012E5C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 kern="1200" dirty="0">
                        <a:solidFill>
                          <a:srgbClr val="012E5C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139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it-IT" sz="1400" b="0" u="none" strike="noStrike" kern="1200" dirty="0" err="1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Biorepack</a:t>
                      </a:r>
                      <a:endParaRPr lang="it-IT" sz="1400" b="0" u="none" strike="noStrike" kern="1200" dirty="0">
                        <a:solidFill>
                          <a:srgbClr val="012E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9.073.497 €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b="0" i="0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9.431.008 €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139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it-IT" sz="1400" b="1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TOTALE COMPLESSIVO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601.997.483 €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630.955.660 €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688.559.417 €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670.034.974 €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693.275.221 €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 kern="1200" dirty="0">
                        <a:solidFill>
                          <a:srgbClr val="012E5C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CustomShape 4"/>
          <p:cNvSpPr/>
          <p:nvPr/>
        </p:nvSpPr>
        <p:spPr>
          <a:xfrm>
            <a:off x="432917" y="4858851"/>
            <a:ext cx="8282783" cy="1387408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0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Considerando le filiere di </a:t>
            </a:r>
            <a:r>
              <a:rPr lang="it-IT" sz="2000" b="1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alluminio</a:t>
            </a:r>
            <a:r>
              <a:rPr lang="it-IT" sz="20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, </a:t>
            </a:r>
            <a:r>
              <a:rPr lang="it-IT" sz="2000" b="1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carta</a:t>
            </a:r>
            <a:r>
              <a:rPr lang="it-IT" sz="20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, </a:t>
            </a:r>
            <a:r>
              <a:rPr lang="it-IT" sz="2000" b="1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plastica</a:t>
            </a:r>
            <a:r>
              <a:rPr lang="it-IT" sz="20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, </a:t>
            </a:r>
            <a:r>
              <a:rPr lang="it-IT" sz="2000" b="1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vetro</a:t>
            </a:r>
            <a:r>
              <a:rPr lang="it-IT" sz="20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e </a:t>
            </a:r>
            <a:r>
              <a:rPr lang="it-IT" sz="2000" b="1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acciaio</a:t>
            </a:r>
            <a:r>
              <a:rPr lang="it-IT" sz="20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, nel quinquennio 2019-2023 </a:t>
            </a:r>
            <a:r>
              <a:rPr lang="it-IT" sz="2000" b="1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l’incremento complessivo dei corrispettivi erogati dai Consorzi di filiera supera il 14%.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0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Crescono soprattutto i corrispettivi erogati da </a:t>
            </a:r>
            <a:r>
              <a:rPr lang="it-IT" sz="2000" b="1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Comieco</a:t>
            </a:r>
            <a:r>
              <a:rPr lang="it-IT" sz="20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(+60,1%) e </a:t>
            </a:r>
            <a:r>
              <a:rPr lang="it-IT" sz="2000" b="1" spc="-1" dirty="0" err="1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Cial</a:t>
            </a:r>
            <a:r>
              <a:rPr lang="it-IT" sz="2000" b="1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</a:t>
            </a:r>
            <a:r>
              <a:rPr lang="it-IT" sz="20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(+25,2%).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61FDE46-07D7-D6FE-1609-4CB40BA25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0" y="6144687"/>
            <a:ext cx="366520" cy="53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Immagine 3" descr="Conai">
            <a:extLst>
              <a:ext uri="{FF2B5EF4-FFF2-40B4-BE49-F238E27FC236}">
                <a16:creationId xmlns:a16="http://schemas.microsoft.com/office/drawing/2014/main" id="{91801DDD-AABE-4BCE-E627-7F198D6432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588" y="6246259"/>
            <a:ext cx="1008112" cy="270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5556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CE59AE1-7E99-2000-994B-AE17FE87D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0" y="6144687"/>
            <a:ext cx="366520" cy="53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magine 2" descr="Conai">
            <a:extLst>
              <a:ext uri="{FF2B5EF4-FFF2-40B4-BE49-F238E27FC236}">
                <a16:creationId xmlns:a16="http://schemas.microsoft.com/office/drawing/2014/main" id="{DA30BFB1-3B0F-F3A1-D135-5E20374E8A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588" y="6246259"/>
            <a:ext cx="1008112" cy="2701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98C8641-773E-49FE-8801-11DDF0399445}"/>
              </a:ext>
            </a:extLst>
          </p:cNvPr>
          <p:cNvSpPr txBox="1"/>
          <p:nvPr/>
        </p:nvSpPr>
        <p:spPr>
          <a:xfrm>
            <a:off x="351521" y="197971"/>
            <a:ext cx="83380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cap="all" spc="-50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Corrispettivi riconosciuti dai Consorzi di filiera </a:t>
            </a:r>
            <a:r>
              <a:rPr lang="it-IT" sz="2800" b="1" cap="all" spc="-50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CONAI</a:t>
            </a:r>
            <a:r>
              <a:rPr lang="it-IT" sz="2000" b="1" cap="all" spc="-50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– PESO PERCENTUALE</a:t>
            </a:r>
          </a:p>
          <a:p>
            <a:pPr algn="r"/>
            <a:r>
              <a:rPr lang="it-IT" sz="2400" b="1" cap="all" spc="-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Anno 2023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A27B021E-15EE-4D7E-B021-B063D7C8F2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8219824"/>
              </p:ext>
            </p:extLst>
          </p:nvPr>
        </p:nvGraphicFramePr>
        <p:xfrm>
          <a:off x="683568" y="1398300"/>
          <a:ext cx="7921170" cy="452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1018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4E3AE567-FCD1-8A70-D703-73520ED38863}"/>
              </a:ext>
            </a:extLst>
          </p:cNvPr>
          <p:cNvSpPr txBox="1"/>
          <p:nvPr/>
        </p:nvSpPr>
        <p:spPr>
          <a:xfrm>
            <a:off x="395536" y="247863"/>
            <a:ext cx="8424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b="1" cap="all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Conclusioni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797E67F-A4E0-F238-82DB-022155AAB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0" y="6144687"/>
            <a:ext cx="366520" cy="53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magine 2" descr="Conai">
            <a:extLst>
              <a:ext uri="{FF2B5EF4-FFF2-40B4-BE49-F238E27FC236}">
                <a16:creationId xmlns:a16="http://schemas.microsoft.com/office/drawing/2014/main" id="{3DC8E797-EF64-187E-6512-90C8EC72E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588" y="6246259"/>
            <a:ext cx="1008112" cy="2701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2"/>
          <p:cNvSpPr txBox="1"/>
          <p:nvPr/>
        </p:nvSpPr>
        <p:spPr>
          <a:xfrm>
            <a:off x="539552" y="764704"/>
            <a:ext cx="8064896" cy="155427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spcAft>
                <a:spcPts val="600"/>
              </a:spcAft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it-IT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Nel </a:t>
            </a:r>
            <a:r>
              <a:rPr lang="it-IT" dirty="0">
                <a:solidFill>
                  <a:srgbClr val="012E5C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2023</a:t>
            </a:r>
            <a:r>
              <a:rPr lang="it-IT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Italia è stata raggiunta una percentuale complessiva di raccolta differenziata pari al </a:t>
            </a:r>
            <a:r>
              <a:rPr lang="it-IT" b="1" dirty="0">
                <a:solidFill>
                  <a:srgbClr val="012E5C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66,6%: </a:t>
            </a:r>
            <a:r>
              <a:rPr lang="it-IT" b="1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+5% rispetto al 2019 e +1,5% sul 2022</a:t>
            </a:r>
            <a:r>
              <a:rPr lang="it-IT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segno di un deciso miglioramento sia dei modelli organizzativi delle raccolte differenziate sia della capacità di intercettazione dei rifiuti urbani. 11 Regioni superano la soglia del 65%. </a:t>
            </a:r>
          </a:p>
          <a:p>
            <a:pPr algn="just">
              <a:spcAft>
                <a:spcPts val="1800"/>
              </a:spcAft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it-IT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produzione media di rifiuti urbani totali è pari a </a:t>
            </a:r>
            <a:r>
              <a:rPr lang="it-IT" b="1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496 kg/abitante</a:t>
            </a:r>
            <a:r>
              <a:rPr lang="it-IT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it-IT" b="0" i="0" u="none" strike="noStrike" baseline="0" dirty="0">
              <a:solidFill>
                <a:srgbClr val="012E5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asellaDiTesto 2"/>
          <p:cNvSpPr txBox="1"/>
          <p:nvPr/>
        </p:nvSpPr>
        <p:spPr>
          <a:xfrm>
            <a:off x="551638" y="3511600"/>
            <a:ext cx="7620762" cy="64633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it-IT" i="0" u="none" strike="noStrike" baseline="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lang="it-IT" b="1" spc="-1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quantità</a:t>
            </a:r>
            <a:r>
              <a:rPr lang="it-IT" spc="-1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totale </a:t>
            </a:r>
            <a:r>
              <a:rPr lang="it-IT" i="0" u="none" strike="noStrike" baseline="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 materiali conferiti ai Consorzi nel 2023 è stata pa</a:t>
            </a:r>
            <a:r>
              <a:rPr lang="it-IT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 a</a:t>
            </a:r>
            <a:r>
              <a:rPr lang="it-IT" i="0" u="none" strike="noStrike" baseline="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poco meno di </a:t>
            </a:r>
            <a:r>
              <a:rPr lang="it-IT" b="1" i="0" u="none" strike="noStrike" baseline="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5,5 milioni di tonnellate</a:t>
            </a:r>
            <a:r>
              <a:rPr lang="it-IT" b="1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it-IT" i="0" u="none" strike="noStrike" baseline="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quasi 100 mila t in meno rispetto al </a:t>
            </a:r>
            <a:r>
              <a:rPr lang="it-IT" i="0" u="none" strike="noStrike" baseline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2022).</a:t>
            </a:r>
            <a:endParaRPr lang="it-IT" i="0" u="none" strike="noStrike" baseline="0" dirty="0">
              <a:solidFill>
                <a:srgbClr val="012E5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CasellaDiTesto 2">
            <a:extLst>
              <a:ext uri="{FF2B5EF4-FFF2-40B4-BE49-F238E27FC236}">
                <a16:creationId xmlns:a16="http://schemas.microsoft.com/office/drawing/2014/main" id="{DE1B73A8-C49A-494E-812A-EE9DFFB433B6}"/>
              </a:ext>
            </a:extLst>
          </p:cNvPr>
          <p:cNvSpPr txBox="1"/>
          <p:nvPr/>
        </p:nvSpPr>
        <p:spPr>
          <a:xfrm>
            <a:off x="539552" y="2525894"/>
            <a:ext cx="8064896" cy="92333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it-IT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Nel 2023 si registra un </a:t>
            </a:r>
            <a:r>
              <a:rPr lang="it-IT" b="1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calo delle quantità complessive conferite ai Consorzi di filiera</a:t>
            </a:r>
            <a:r>
              <a:rPr lang="it-IT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a fronte di un aumento dei corrispettivi erogati, sia in riferimento al 2022 sia considerando l’ultimo quinquennio.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4C8BB23-C0F2-4DF9-BE0B-FFA8C040631B}"/>
              </a:ext>
            </a:extLst>
          </p:cNvPr>
          <p:cNvSpPr txBox="1"/>
          <p:nvPr/>
        </p:nvSpPr>
        <p:spPr>
          <a:xfrm>
            <a:off x="539552" y="4238287"/>
            <a:ext cx="7632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it-IT" b="0" i="0" u="none" strike="noStrike" baseline="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</a:t>
            </a:r>
            <a:r>
              <a:rPr lang="it-IT" b="1" spc="-1" dirty="0">
                <a:solidFill>
                  <a:srgbClr val="012E5C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corrispettivi totali </a:t>
            </a:r>
            <a:r>
              <a:rPr lang="it-IT" b="0" i="0" u="none" strike="noStrike" baseline="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riconosciuti ai Convenzionati hanno </a:t>
            </a:r>
            <a:r>
              <a:rPr lang="it-IT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 </a:t>
            </a:r>
            <a:r>
              <a:rPr lang="it-IT" b="1" i="0" u="none" strike="noStrike" baseline="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andamento crescente nel quinquennio 2019-2023</a:t>
            </a:r>
            <a:r>
              <a:rPr lang="it-IT" b="0" i="0" u="none" strike="noStrike" baseline="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superando i </a:t>
            </a:r>
            <a:r>
              <a:rPr lang="it-IT" b="1" i="0" u="none" strike="noStrike" baseline="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693 milioni di euro </a:t>
            </a:r>
            <a:r>
              <a:rPr lang="it-IT" b="0" i="0" u="none" strike="noStrike" baseline="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 2023.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F33966D-E142-4B8A-B0FA-2966BACCEB51}"/>
              </a:ext>
            </a:extLst>
          </p:cNvPr>
          <p:cNvSpPr txBox="1"/>
          <p:nvPr/>
        </p:nvSpPr>
        <p:spPr>
          <a:xfrm>
            <a:off x="539552" y="5027350"/>
            <a:ext cx="7632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it-IT" b="0" i="0" u="none" strike="noStrike" baseline="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 effetto dell’attività di revisione degli Allegati Tecnici p</a:t>
            </a:r>
            <a:r>
              <a:rPr lang="it-IT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 quasi tutti i Consorzi </a:t>
            </a:r>
            <a:r>
              <a:rPr lang="it-IT" b="1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negli ultimi 5 anni </a:t>
            </a:r>
            <a:r>
              <a:rPr lang="it-IT" b="0" i="0" u="none" strike="noStrike" baseline="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 registra una crescita del valore dei corrispettivi erogati.</a:t>
            </a:r>
            <a:endParaRPr lang="it-IT" dirty="0">
              <a:solidFill>
                <a:srgbClr val="012E5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30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>
            <a:extLst>
              <a:ext uri="{FF2B5EF4-FFF2-40B4-BE49-F238E27FC236}">
                <a16:creationId xmlns:a16="http://schemas.microsoft.com/office/drawing/2014/main" id="{C05EF939-6609-9FFB-5213-916AE65B6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7814"/>
            <a:ext cx="82296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7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5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3"/>
              </a:spcBef>
              <a:buClrTx/>
              <a:buFontTx/>
              <a:buNone/>
            </a:pPr>
            <a:br>
              <a:rPr lang="it-IT" altLang="it-IT" sz="2400" b="1">
                <a:solidFill>
                  <a:srgbClr val="006633"/>
                </a:solidFill>
                <a:latin typeface="Garamond" panose="02020404030301010803" pitchFamily="18" charset="0"/>
              </a:rPr>
            </a:br>
            <a:endParaRPr lang="it-IT" altLang="it-IT" sz="2400" b="1">
              <a:solidFill>
                <a:srgbClr val="006633"/>
              </a:solidFill>
              <a:latin typeface="Garamond" panose="02020404030301010803" pitchFamily="18" charset="0"/>
            </a:endParaRPr>
          </a:p>
        </p:txBody>
      </p:sp>
      <p:sp>
        <p:nvSpPr>
          <p:cNvPr id="120836" name="Text Box 3">
            <a:extLst>
              <a:ext uri="{FF2B5EF4-FFF2-40B4-BE49-F238E27FC236}">
                <a16:creationId xmlns:a16="http://schemas.microsoft.com/office/drawing/2014/main" id="{8F228653-84DE-BE63-2044-F3BAAAE6C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79" y="777599"/>
            <a:ext cx="8542338" cy="504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7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5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"/>
              </a:spcBef>
              <a:buClrTx/>
              <a:buFontTx/>
              <a:buNone/>
            </a:pPr>
            <a:endParaRPr lang="it-IT" altLang="it-IT" sz="1400" b="1" dirty="0"/>
          </a:p>
          <a:p>
            <a:pPr algn="ctr" eaLnBrk="1" hangingPunct="1">
              <a:spcBef>
                <a:spcPts val="13"/>
              </a:spcBef>
              <a:buClrTx/>
              <a:buFontTx/>
              <a:buNone/>
            </a:pPr>
            <a:endParaRPr lang="it-IT" altLang="it-IT" b="1" i="1" dirty="0">
              <a:solidFill>
                <a:srgbClr val="006633"/>
              </a:solidFill>
            </a:endParaRPr>
          </a:p>
          <a:p>
            <a:pPr algn="ctr" eaLnBrk="1" hangingPunct="1">
              <a:spcBef>
                <a:spcPts val="13"/>
              </a:spcBef>
              <a:buClrTx/>
              <a:buFontTx/>
              <a:buNone/>
            </a:pPr>
            <a:r>
              <a:rPr lang="it-IT" altLang="it-IT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GRAZIE</a:t>
            </a:r>
          </a:p>
          <a:p>
            <a:pPr algn="ctr" eaLnBrk="1" hangingPunct="1">
              <a:spcBef>
                <a:spcPts val="13"/>
              </a:spcBef>
              <a:buClrTx/>
              <a:buFontTx/>
              <a:buNone/>
            </a:pPr>
            <a:endParaRPr lang="it-IT" altLang="it-IT" sz="1900" b="1" i="1" dirty="0">
              <a:solidFill>
                <a:srgbClr val="2B80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"/>
              </a:spcBef>
              <a:buClrTx/>
              <a:buFontTx/>
              <a:buNone/>
            </a:pPr>
            <a:endParaRPr lang="it-IT" altLang="it-IT" sz="1900" b="1" i="1" dirty="0">
              <a:solidFill>
                <a:srgbClr val="2B80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"/>
              </a:spcBef>
              <a:buClrTx/>
              <a:buFontTx/>
              <a:buNone/>
            </a:pPr>
            <a:endParaRPr lang="it-IT" altLang="it-IT" sz="1900" b="1" i="1" dirty="0">
              <a:solidFill>
                <a:srgbClr val="2B80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"/>
              </a:spcBef>
              <a:buClrTx/>
              <a:buFontTx/>
              <a:buNone/>
            </a:pPr>
            <a:endParaRPr lang="it-IT" altLang="it-IT" sz="1900" b="1" i="1" dirty="0">
              <a:solidFill>
                <a:srgbClr val="2B80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800" b="1" i="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</a:t>
            </a:r>
            <a:endParaRPr lang="it-IT" sz="1800" b="1" dirty="0">
              <a:latin typeface="Tw Cen MT" panose="020B0602020104020603" pitchFamily="34" charset="0"/>
            </a:endParaRPr>
          </a:p>
          <a:p>
            <a:pPr>
              <a:spcAft>
                <a:spcPts val="0"/>
              </a:spcAft>
            </a:pPr>
            <a:r>
              <a:rPr lang="it-IT" sz="1800" b="1" i="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Associazione Nazionale Comuni Italiani</a:t>
            </a:r>
            <a:r>
              <a:rPr lang="it-IT" sz="1800" b="1" dirty="0">
                <a:latin typeface="Tw Cen MT" panose="020B0602020104020603" pitchFamily="34" charset="0"/>
              </a:rPr>
              <a:t>                      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Consorzio Nazionale Imballaggi	    </a:t>
            </a:r>
            <a:endParaRPr lang="it-IT" sz="1800" dirty="0">
              <a:latin typeface="Tw Cen MT" panose="020B0602020104020603" pitchFamily="34" charset="0"/>
            </a:endParaRPr>
          </a:p>
          <a:p>
            <a:pPr>
              <a:spcAft>
                <a:spcPts val="0"/>
              </a:spcAft>
            </a:pPr>
            <a:r>
              <a:rPr lang="it-IT" sz="1800" b="0" i="1" dirty="0">
                <a:solidFill>
                  <a:srgbClr val="0070C0"/>
                </a:solidFill>
                <a:effectLst/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www.anci.it</a:t>
            </a:r>
            <a:r>
              <a:rPr lang="it-IT" sz="1800" b="0" i="1" dirty="0">
                <a:solidFill>
                  <a:srgbClr val="0070C0"/>
                </a:solidFill>
                <a:effectLst/>
                <a:latin typeface="Tw Cen MT" panose="020B0602020104020603" pitchFamily="34" charset="0"/>
              </a:rPr>
              <a:t>  					                        </a:t>
            </a:r>
            <a:r>
              <a:rPr lang="it-IT" sz="1800" i="1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www.conai.org</a:t>
            </a:r>
            <a:endParaRPr lang="it-IT" sz="1800" i="1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algn="ctr">
              <a:spcAft>
                <a:spcPts val="0"/>
              </a:spcAft>
            </a:pPr>
            <a:r>
              <a:rPr lang="it-IT" sz="1800" b="0" i="1" dirty="0">
                <a:solidFill>
                  <a:srgbClr val="0070C0"/>
                </a:solidFill>
                <a:effectLst/>
                <a:latin typeface="Tw Cen MT" panose="020B06020201040206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www.bancadatianciconai.it</a:t>
            </a:r>
            <a:endParaRPr lang="it-IT" sz="1800" b="0" i="0" dirty="0">
              <a:solidFill>
                <a:srgbClr val="0070C0"/>
              </a:solidFill>
              <a:effectLst/>
              <a:latin typeface="Tw Cen MT" panose="020B0602020104020603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it-IT" sz="1800" b="0" i="1" dirty="0">
                <a:solidFill>
                  <a:srgbClr val="0070C0"/>
                </a:solidFill>
                <a:effectLst/>
                <a:latin typeface="Tw Cen MT" panose="020B06020201040206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www.osservatorioraccoltadifferenziata.it</a:t>
            </a:r>
            <a:endParaRPr lang="it-IT" sz="1800" b="0" i="0" dirty="0">
              <a:solidFill>
                <a:srgbClr val="0070C0"/>
              </a:solidFill>
              <a:effectLst/>
              <a:latin typeface="Tw Cen MT" panose="020B0602020104020603" pitchFamily="34" charset="0"/>
            </a:endParaRPr>
          </a:p>
          <a:p>
            <a:pPr algn="ctr" eaLnBrk="1" hangingPunct="1">
              <a:spcBef>
                <a:spcPts val="13"/>
              </a:spcBef>
              <a:buClrTx/>
              <a:buFontTx/>
              <a:buNone/>
            </a:pPr>
            <a:endParaRPr lang="it-IT" altLang="it-IT" sz="1800" b="1" i="1" dirty="0">
              <a:solidFill>
                <a:srgbClr val="2B80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"/>
              </a:spcBef>
              <a:buClrTx/>
              <a:buFontTx/>
              <a:buNone/>
            </a:pPr>
            <a:r>
              <a:rPr lang="it-IT" altLang="it-IT" sz="1800" b="1" i="1" dirty="0">
                <a:solidFill>
                  <a:srgbClr val="2B80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informazioni e supporto sull’Accordo Quadro: strutturatecnica@anci.it</a:t>
            </a:r>
          </a:p>
        </p:txBody>
      </p:sp>
      <p:sp>
        <p:nvSpPr>
          <p:cNvPr id="120837" name="Text Box 4">
            <a:extLst>
              <a:ext uri="{FF2B5EF4-FFF2-40B4-BE49-F238E27FC236}">
                <a16:creationId xmlns:a16="http://schemas.microsoft.com/office/drawing/2014/main" id="{0BAC28CB-7D7B-03B2-E453-7E8BE9894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7814"/>
            <a:ext cx="8542338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7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5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3"/>
              </a:spcBef>
            </a:pPr>
            <a:endParaRPr lang="it-IT" altLang="it-IT" sz="2000" b="1" i="1">
              <a:solidFill>
                <a:srgbClr val="006633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63D6D98-A08F-DC3F-2008-79D4BFC7E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83" y="2647381"/>
            <a:ext cx="510536" cy="74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Immagine 3" descr="Conai">
            <a:extLst>
              <a:ext uri="{FF2B5EF4-FFF2-40B4-BE49-F238E27FC236}">
                <a16:creationId xmlns:a16="http://schemas.microsoft.com/office/drawing/2014/main" id="{7FA8C56F-0272-469E-CD9B-A90AFD5D5B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27180"/>
            <a:ext cx="1429618" cy="38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456BBBF-BB83-4D2A-BFAA-AFD08BED7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0" y="6144687"/>
            <a:ext cx="366520" cy="53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6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F0670-5CBF-C08E-E964-359C64C09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39AE3923-CFE3-A4C0-F0C5-62AAD02A9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0" y="6144687"/>
            <a:ext cx="366520" cy="53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Immagine 4" descr="Conai">
            <a:extLst>
              <a:ext uri="{FF2B5EF4-FFF2-40B4-BE49-F238E27FC236}">
                <a16:creationId xmlns:a16="http://schemas.microsoft.com/office/drawing/2014/main" id="{BEAD46AA-D02D-0F38-23B8-EE8BCE193D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588" y="6246259"/>
            <a:ext cx="1008112" cy="2701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14A35B51-B344-6C41-C138-FBD383E19FC8}"/>
              </a:ext>
            </a:extLst>
          </p:cNvPr>
          <p:cNvSpPr txBox="1">
            <a:spLocks/>
          </p:cNvSpPr>
          <p:nvPr/>
        </p:nvSpPr>
        <p:spPr>
          <a:xfrm>
            <a:off x="387889" y="239944"/>
            <a:ext cx="8576599" cy="1028816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6633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6633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6633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6633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6633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6633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6633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6633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6633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it-IT" sz="2800" b="1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Principali contenuti del XIV Rapporto</a:t>
            </a:r>
            <a:br>
              <a:rPr lang="it-IT" sz="2800" b="1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b="1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Banca Dati ANCI CONAI – Dati 2023</a:t>
            </a:r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0BFA3A5C-955B-616F-CECF-49109B787D54}"/>
              </a:ext>
            </a:extLst>
          </p:cNvPr>
          <p:cNvSpPr txBox="1">
            <a:spLocks/>
          </p:cNvSpPr>
          <p:nvPr/>
        </p:nvSpPr>
        <p:spPr>
          <a:xfrm>
            <a:off x="681595" y="1916832"/>
            <a:ext cx="7780810" cy="316835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7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6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5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it-IT" sz="2000" b="1" dirty="0">
                <a:solidFill>
                  <a:srgbClr val="012E5C"/>
                </a:solidFill>
                <a:highlight>
                  <a:srgbClr val="93D5F3"/>
                </a:highlight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Accordo ANCI – CONAI</a:t>
            </a:r>
            <a:r>
              <a:rPr lang="it-IT" sz="2000" b="1" dirty="0">
                <a:solidFill>
                  <a:srgbClr val="012E5C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12E5C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diffusione delle Convenzioni con i Consorzi di filiera CONAI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12E5C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Comuni e soggetti convenzionati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12E5C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raccolte conferite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12E5C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corrispettivi riconosciuti.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</a:pPr>
            <a:r>
              <a:rPr lang="it-IT" sz="2000" b="1" dirty="0">
                <a:solidFill>
                  <a:srgbClr val="012E5C"/>
                </a:solidFill>
                <a:highlight>
                  <a:srgbClr val="93D5F3"/>
                </a:highlight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Dati regionali sulla raccolta dei rifiuti urbani</a:t>
            </a:r>
            <a:endParaRPr lang="it-IT" sz="2000" b="1" dirty="0">
              <a:solidFill>
                <a:srgbClr val="012E5C"/>
              </a:solidFill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12E5C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composizione merceologica della raccolta differenziata intercettata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12E5C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raccolte totali e percentuale raccolta differenziata</a:t>
            </a:r>
            <a:endParaRPr lang="it-IT" sz="2400" dirty="0">
              <a:solidFill>
                <a:srgbClr val="012E5C"/>
              </a:solidFill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43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4E3AE567-FCD1-8A70-D703-73520ED38863}"/>
              </a:ext>
            </a:extLst>
          </p:cNvPr>
          <p:cNvSpPr txBox="1"/>
          <p:nvPr/>
        </p:nvSpPr>
        <p:spPr>
          <a:xfrm>
            <a:off x="395536" y="247863"/>
            <a:ext cx="8424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DATI DELLE REGIONI 2023: produzione rifiuti e RD%</a:t>
            </a:r>
          </a:p>
        </p:txBody>
      </p:sp>
      <p:sp>
        <p:nvSpPr>
          <p:cNvPr id="8" name="CasellaDiTesto 2"/>
          <p:cNvSpPr txBox="1"/>
          <p:nvPr/>
        </p:nvSpPr>
        <p:spPr>
          <a:xfrm>
            <a:off x="794820" y="3007474"/>
            <a:ext cx="7528076" cy="3693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r"/>
            <a:r>
              <a:rPr lang="it-IT" sz="1800" b="1" dirty="0">
                <a:solidFill>
                  <a:srgbClr val="012E5C"/>
                </a:solidFill>
                <a:highlight>
                  <a:srgbClr val="93D5F3"/>
                </a:highligh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Cresce la percentuale di raccolta differenziata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1EEAFAC-D5B9-D7AE-0CD8-04B43685E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0" y="6144687"/>
            <a:ext cx="366520" cy="53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Immagine 3" descr="Conai">
            <a:extLst>
              <a:ext uri="{FF2B5EF4-FFF2-40B4-BE49-F238E27FC236}">
                <a16:creationId xmlns:a16="http://schemas.microsoft.com/office/drawing/2014/main" id="{0104778B-FE80-D11E-1057-1E0A9C9AF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588" y="6246259"/>
            <a:ext cx="1008112" cy="2701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2">
            <a:extLst>
              <a:ext uri="{FF2B5EF4-FFF2-40B4-BE49-F238E27FC236}">
                <a16:creationId xmlns:a16="http://schemas.microsoft.com/office/drawing/2014/main" id="{1D59ADB8-15E4-6733-5B1B-FBD9F75CDE36}"/>
              </a:ext>
            </a:extLst>
          </p:cNvPr>
          <p:cNvSpPr txBox="1"/>
          <p:nvPr/>
        </p:nvSpPr>
        <p:spPr>
          <a:xfrm>
            <a:off x="5026724" y="3710332"/>
            <a:ext cx="3413536" cy="187064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80000"/>
              </a:lnSpc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it-IT" dirty="0">
                <a:solidFill>
                  <a:srgbClr val="012E5C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I Comuni italiani hanno raggiunto una RD% media pari al </a:t>
            </a:r>
            <a:r>
              <a:rPr lang="it-IT" b="1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66,6%: </a:t>
            </a:r>
            <a:r>
              <a:rPr lang="it-IT" b="1" spc="-1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incremento di quasi 5 punti percentuali rispetto al 2019m dell’1,5% sul 2022</a:t>
            </a:r>
            <a:r>
              <a:rPr lang="it-IT" b="1" spc="-1" dirty="0">
                <a:solidFill>
                  <a:srgbClr val="012E5C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.</a:t>
            </a:r>
            <a:r>
              <a:rPr lang="it-IT" dirty="0">
                <a:solidFill>
                  <a:srgbClr val="012E5C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</a:p>
          <a:p>
            <a:pPr>
              <a:lnSpc>
                <a:spcPct val="80000"/>
              </a:lnSpc>
              <a:defRPr>
                <a:latin typeface="+mj-lt"/>
                <a:ea typeface="+mj-ea"/>
                <a:cs typeface="+mj-cs"/>
                <a:sym typeface="Calibri"/>
              </a:defRPr>
            </a:pPr>
            <a:endParaRPr lang="it-IT" dirty="0">
              <a:solidFill>
                <a:srgbClr val="012E5C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>
              <a:lnSpc>
                <a:spcPct val="80000"/>
              </a:lnSpc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it-IT" dirty="0">
                <a:solidFill>
                  <a:srgbClr val="012E5C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Migliorano i modelli organizzativi delle raccolte differenziate.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185FFE1-F972-7C54-54B6-6397A979C926}"/>
              </a:ext>
            </a:extLst>
          </p:cNvPr>
          <p:cNvSpPr txBox="1"/>
          <p:nvPr/>
        </p:nvSpPr>
        <p:spPr>
          <a:xfrm>
            <a:off x="548064" y="859624"/>
            <a:ext cx="8167636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b="1" dirty="0">
                <a:solidFill>
                  <a:srgbClr val="012E5C"/>
                </a:solidFill>
                <a:highlight>
                  <a:srgbClr val="93D5F3"/>
                </a:highligh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Aumenta la produzione di rifiuti urbani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L’analisi dei dati evidenzia nel 2023  una crescita della</a:t>
            </a: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600" b="1" dirty="0">
                <a:solidFill>
                  <a:srgbClr val="012E5C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produzione nazionale totale dei rifiuti urbani (RU), che si attesta a circa 29,289 milioni di tonnellate (+1% rispetto al 2022).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12E5C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La produzione di rifiuti urbani pro capite media è pari di 496 kg/abitante (+1%).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5B843A8D-AB2C-472C-8329-734A4265C698}"/>
              </a:ext>
            </a:extLst>
          </p:cNvPr>
          <p:cNvCxnSpPr/>
          <p:nvPr/>
        </p:nvCxnSpPr>
        <p:spPr bwMode="auto">
          <a:xfrm>
            <a:off x="611560" y="1196752"/>
            <a:ext cx="810414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611BCB8-F95A-40B5-B688-787823E253C8}"/>
              </a:ext>
            </a:extLst>
          </p:cNvPr>
          <p:cNvCxnSpPr/>
          <p:nvPr/>
        </p:nvCxnSpPr>
        <p:spPr bwMode="auto">
          <a:xfrm>
            <a:off x="8720471" y="1196752"/>
            <a:ext cx="0" cy="144016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4D90DC08-CFAF-4907-857A-5EABB81025D2}"/>
              </a:ext>
            </a:extLst>
          </p:cNvPr>
          <p:cNvCxnSpPr/>
          <p:nvPr/>
        </p:nvCxnSpPr>
        <p:spPr bwMode="auto">
          <a:xfrm>
            <a:off x="395536" y="3366652"/>
            <a:ext cx="788811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2204435F-B14B-4423-8E68-6696ABA41425}"/>
              </a:ext>
            </a:extLst>
          </p:cNvPr>
          <p:cNvCxnSpPr/>
          <p:nvPr/>
        </p:nvCxnSpPr>
        <p:spPr bwMode="auto">
          <a:xfrm>
            <a:off x="394995" y="3366652"/>
            <a:ext cx="0" cy="144016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2A3DFB52-451E-4C55-A3BF-5BD48B315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36" y="3436233"/>
            <a:ext cx="4345884" cy="261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0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7440FDD-F9BF-8135-8C8D-1C2916CE1C11}"/>
              </a:ext>
            </a:extLst>
          </p:cNvPr>
          <p:cNvSpPr txBox="1"/>
          <p:nvPr/>
        </p:nvSpPr>
        <p:spPr>
          <a:xfrm>
            <a:off x="441003" y="1484784"/>
            <a:ext cx="3495628" cy="3445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it-IT" sz="1600" b="1" dirty="0">
                <a:solidFill>
                  <a:srgbClr val="012E5C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11 Regioni</a:t>
            </a:r>
            <a:r>
              <a:rPr lang="it-IT" sz="1600" dirty="0">
                <a:solidFill>
                  <a:srgbClr val="012E5C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600" b="1" dirty="0">
                <a:solidFill>
                  <a:srgbClr val="012E5C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hanno pienamente conseguito l’obiettivo del 65% di raccolta differenziata</a:t>
            </a:r>
            <a:r>
              <a:rPr lang="it-IT" sz="1600" b="1" dirty="0">
                <a:solidFill>
                  <a:srgbClr val="012E5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</a:p>
          <a:p>
            <a:pPr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it-IT" sz="1600" dirty="0">
                <a:solidFill>
                  <a:srgbClr val="012E5C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 ritardo </a:t>
            </a:r>
            <a:r>
              <a:rPr lang="it-IT" sz="1600" b="1" dirty="0">
                <a:solidFill>
                  <a:srgbClr val="012E5C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Liguria</a:t>
            </a:r>
            <a:r>
              <a:rPr lang="it-IT" sz="1600" dirty="0">
                <a:solidFill>
                  <a:srgbClr val="012E5C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al Nord, </a:t>
            </a:r>
            <a:r>
              <a:rPr lang="it-IT" sz="1600" b="1" dirty="0">
                <a:solidFill>
                  <a:srgbClr val="012E5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Lazio</a:t>
            </a: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600" dirty="0">
                <a:solidFill>
                  <a:srgbClr val="012E5C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al Centro</a:t>
            </a: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</a:p>
          <a:p>
            <a:pPr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</a:t>
            </a:r>
            <a:r>
              <a:rPr lang="it-IT" sz="1600" dirty="0">
                <a:solidFill>
                  <a:srgbClr val="012E5C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el Mezzogiorno, invece, solo </a:t>
            </a:r>
            <a:r>
              <a:rPr lang="it-IT" sz="1600" b="1" dirty="0">
                <a:solidFill>
                  <a:srgbClr val="012E5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Abruzzo</a:t>
            </a: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e </a:t>
            </a:r>
            <a:r>
              <a:rPr lang="it-IT" sz="1600" b="1" dirty="0">
                <a:solidFill>
                  <a:srgbClr val="012E5C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Basilicata </a:t>
            </a:r>
            <a:r>
              <a:rPr lang="it-IT" sz="1600" dirty="0">
                <a:solidFill>
                  <a:srgbClr val="012E5C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sono prossime al target di raccolta (64,6% e 64,9%). </a:t>
            </a:r>
          </a:p>
          <a:p>
            <a:pPr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it-IT" sz="1600" b="1" dirty="0">
                <a:solidFill>
                  <a:srgbClr val="012E5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Veneto (77,6%), Emilia-Romagna (77,1%) e Sardegna (76,3%) </a:t>
            </a: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si confermano le Regioni più virtuose.</a:t>
            </a:r>
            <a:r>
              <a:rPr lang="it-IT" sz="1600" dirty="0">
                <a:solidFill>
                  <a:srgbClr val="012E5C"/>
                </a:solidFill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9DCEF9F-E3A8-9F40-849E-D013BDBB599B}"/>
              </a:ext>
            </a:extLst>
          </p:cNvPr>
          <p:cNvSpPr txBox="1"/>
          <p:nvPr/>
        </p:nvSpPr>
        <p:spPr>
          <a:xfrm>
            <a:off x="597623" y="276641"/>
            <a:ext cx="1008112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it-IT" sz="2800" b="1" cap="all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RD%</a:t>
            </a:r>
            <a:endParaRPr lang="en-GB" sz="2800" b="1" cap="all" dirty="0">
              <a:solidFill>
                <a:srgbClr val="012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0B59C6C-F634-4224-A1A0-359E33DA6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0" y="6144687"/>
            <a:ext cx="366520" cy="53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Immagine 7" descr="Conai">
            <a:extLst>
              <a:ext uri="{FF2B5EF4-FFF2-40B4-BE49-F238E27FC236}">
                <a16:creationId xmlns:a16="http://schemas.microsoft.com/office/drawing/2014/main" id="{A9567AC8-3457-48AB-AD07-59BBDC607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588" y="6246259"/>
            <a:ext cx="1008112" cy="27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7906519-68B8-4699-9084-9D91843CA4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1"/>
          <a:stretch/>
        </p:blipFill>
        <p:spPr>
          <a:xfrm>
            <a:off x="4067944" y="384687"/>
            <a:ext cx="494574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7440FDD-F9BF-8135-8C8D-1C2916CE1C11}"/>
              </a:ext>
            </a:extLst>
          </p:cNvPr>
          <p:cNvSpPr txBox="1"/>
          <p:nvPr/>
        </p:nvSpPr>
        <p:spPr>
          <a:xfrm>
            <a:off x="535777" y="1844824"/>
            <a:ext cx="3539016" cy="298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Rispetto al 2022 l’intercettazione media pro capite dei rifiuti urbani totali cresce di un punto percentuale; media nazionale </a:t>
            </a:r>
            <a:r>
              <a:rPr lang="it-IT" sz="1600" b="1" dirty="0">
                <a:solidFill>
                  <a:srgbClr val="012E5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496 kg/abitante</a:t>
            </a: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</a:p>
          <a:p>
            <a:pPr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 </a:t>
            </a:r>
            <a:r>
              <a:rPr lang="it-IT" sz="1600" b="1" dirty="0">
                <a:solidFill>
                  <a:srgbClr val="012E5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Emilia-Romagna e Valle d’Aosta </a:t>
            </a: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la raccolta supera </a:t>
            </a:r>
            <a:r>
              <a:rPr lang="it-IT" sz="1600" b="1" dirty="0">
                <a:solidFill>
                  <a:srgbClr val="012E5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 600 kg pro capite</a:t>
            </a: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</a:p>
          <a:p>
            <a:pPr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La produzione totale di rifiuti è inferiore a </a:t>
            </a:r>
            <a:r>
              <a:rPr lang="it-IT" sz="1600" b="1" dirty="0">
                <a:solidFill>
                  <a:srgbClr val="012E5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400 kg/ab </a:t>
            </a:r>
            <a:r>
              <a:rPr lang="it-IT" sz="1600" dirty="0">
                <a:solidFill>
                  <a:srgbClr val="012E5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solo in </a:t>
            </a:r>
            <a:r>
              <a:rPr lang="it-IT" sz="1600" b="1" dirty="0">
                <a:solidFill>
                  <a:srgbClr val="012E5C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Calabria, Basilicata e Molise.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9DCEF9F-E3A8-9F40-849E-D013BDBB599B}"/>
              </a:ext>
            </a:extLst>
          </p:cNvPr>
          <p:cNvSpPr txBox="1"/>
          <p:nvPr/>
        </p:nvSpPr>
        <p:spPr>
          <a:xfrm>
            <a:off x="539552" y="351334"/>
            <a:ext cx="3207596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it-IT" sz="2800" b="1" cap="all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TOTALE RU</a:t>
            </a:r>
            <a:endParaRPr lang="en-GB" sz="2800" b="1" cap="all" dirty="0">
              <a:solidFill>
                <a:srgbClr val="012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0B59C6C-F634-4224-A1A0-359E33DA6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0" y="6144687"/>
            <a:ext cx="366520" cy="53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Immagine 7" descr="Conai">
            <a:extLst>
              <a:ext uri="{FF2B5EF4-FFF2-40B4-BE49-F238E27FC236}">
                <a16:creationId xmlns:a16="http://schemas.microsoft.com/office/drawing/2014/main" id="{A9567AC8-3457-48AB-AD07-59BBDC607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588" y="6246259"/>
            <a:ext cx="1008112" cy="27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525A330-ABB7-476B-B477-6FC71DD7F8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5"/>
          <a:stretch/>
        </p:blipFill>
        <p:spPr>
          <a:xfrm>
            <a:off x="4211960" y="318319"/>
            <a:ext cx="4647106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4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E3FD284A-65FC-4CB9-9ECA-42F178A04F4E}"/>
              </a:ext>
            </a:extLst>
          </p:cNvPr>
          <p:cNvSpPr/>
          <p:nvPr/>
        </p:nvSpPr>
        <p:spPr bwMode="auto">
          <a:xfrm>
            <a:off x="1763688" y="1700808"/>
            <a:ext cx="2520280" cy="72008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3D5F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6DE03D72-BD3D-41D7-939A-DABB05B75181}"/>
              </a:ext>
            </a:extLst>
          </p:cNvPr>
          <p:cNvSpPr/>
          <p:nvPr/>
        </p:nvSpPr>
        <p:spPr bwMode="auto">
          <a:xfrm>
            <a:off x="1755476" y="2780928"/>
            <a:ext cx="2520280" cy="72008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3D5F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0871" y="180130"/>
            <a:ext cx="4339803" cy="1063107"/>
          </a:xfrm>
        </p:spPr>
        <p:txBody>
          <a:bodyPr/>
          <a:lstStyle/>
          <a:p>
            <a:r>
              <a:rPr lang="it-IT" sz="2800" b="1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Risultati Accordo ANCI CONAI 2023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EA1120F7-80AD-4A65-AE38-9A423BC93362}"/>
              </a:ext>
            </a:extLst>
          </p:cNvPr>
          <p:cNvSpPr/>
          <p:nvPr/>
        </p:nvSpPr>
        <p:spPr bwMode="auto">
          <a:xfrm>
            <a:off x="1743404" y="4941168"/>
            <a:ext cx="2520280" cy="72008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3D5F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DA3F6FE8-23E9-4DA0-AA82-A50A8D05138E}"/>
              </a:ext>
            </a:extLst>
          </p:cNvPr>
          <p:cNvSpPr/>
          <p:nvPr/>
        </p:nvSpPr>
        <p:spPr bwMode="auto">
          <a:xfrm>
            <a:off x="1755476" y="3861048"/>
            <a:ext cx="2520280" cy="72008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3D5F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74140" y="1489620"/>
            <a:ext cx="3816424" cy="3811588"/>
          </a:xfrm>
        </p:spPr>
        <p:txBody>
          <a:bodyPr/>
          <a:lstStyle/>
          <a:p>
            <a:pPr marL="177800" indent="-177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12E5C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Comuni coperti da convenzione</a:t>
            </a:r>
          </a:p>
          <a:p>
            <a:pPr marL="177800" indent="-1778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12E5C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Popolazione coperta da convenzione</a:t>
            </a:r>
          </a:p>
          <a:p>
            <a:pPr marL="177800" indent="-17780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12E5C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Quantità gestite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12E5C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Corrispettivi riconosciuti</a:t>
            </a:r>
          </a:p>
          <a:p>
            <a:endParaRPr lang="it-IT" sz="2400" b="1" dirty="0">
              <a:solidFill>
                <a:srgbClr val="012E5C"/>
              </a:solidFill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EC5B7E1-57DA-DD76-6A6C-B1F979373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0" y="6144687"/>
            <a:ext cx="366520" cy="53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Immagine 4" descr="Conai">
            <a:extLst>
              <a:ext uri="{FF2B5EF4-FFF2-40B4-BE49-F238E27FC236}">
                <a16:creationId xmlns:a16="http://schemas.microsoft.com/office/drawing/2014/main" id="{ACE1F31B-CAC8-534F-4996-F6CBC8BC8C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588" y="6246259"/>
            <a:ext cx="1008112" cy="27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9CBB4C1-E923-4C82-8FF3-503DB0E24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8766"/>
            <a:ext cx="4085190" cy="57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8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4">
            <a:extLst>
              <a:ext uri="{FF2B5EF4-FFF2-40B4-BE49-F238E27FC236}">
                <a16:creationId xmlns:a16="http://schemas.microsoft.com/office/drawing/2014/main" id="{6A657677-DB49-70F5-CB69-D1E08C569D7A}"/>
              </a:ext>
            </a:extLst>
          </p:cNvPr>
          <p:cNvSpPr/>
          <p:nvPr/>
        </p:nvSpPr>
        <p:spPr>
          <a:xfrm>
            <a:off x="862266" y="4293096"/>
            <a:ext cx="7958206" cy="1656184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</a:pPr>
            <a:r>
              <a:rPr lang="it-IT" spc="-1" dirty="0">
                <a:solidFill>
                  <a:srgbClr val="0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Stabile il dato per </a:t>
            </a:r>
            <a:r>
              <a:rPr lang="it-IT" sz="2000" b="1" spc="-1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COREPLA</a:t>
            </a:r>
            <a:endParaRPr lang="it-IT" spc="-1" dirty="0">
              <a:solidFill>
                <a:srgbClr val="000000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pc="-1" dirty="0">
                <a:solidFill>
                  <a:srgbClr val="0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In leggero calo il numero di Convenzionati </a:t>
            </a:r>
            <a:r>
              <a:rPr lang="it-IT" sz="2000" b="1" spc="-1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RICREA</a:t>
            </a:r>
            <a:r>
              <a:rPr lang="it-IT" sz="1800" b="1" spc="-1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800" spc="-1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it-IT" spc="-1" dirty="0">
                <a:solidFill>
                  <a:srgbClr val="0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</a:t>
            </a:r>
            <a:r>
              <a:rPr lang="it-IT" sz="2000" b="1" spc="-1" dirty="0" err="1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CiAl</a:t>
            </a:r>
            <a:br>
              <a:rPr lang="it-IT" sz="2000" b="1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</a:br>
            <a:r>
              <a:rPr lang="it-IT" spc="-1" dirty="0">
                <a:solidFill>
                  <a:srgbClr val="0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Consistente flessione per </a:t>
            </a:r>
            <a:r>
              <a:rPr lang="it-IT" sz="2800" b="1" spc="-1" dirty="0" err="1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CoReVe</a:t>
            </a:r>
            <a:endParaRPr lang="it-IT" sz="2800" spc="-1" dirty="0">
              <a:solidFill>
                <a:srgbClr val="000000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pc="-1" dirty="0">
                <a:solidFill>
                  <a:srgbClr val="0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In crescita </a:t>
            </a:r>
            <a:r>
              <a:rPr lang="it-IT" sz="2000" b="1" spc="-1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Comieco</a:t>
            </a:r>
            <a:r>
              <a:rPr lang="it-IT" spc="-1" dirty="0">
                <a:solidFill>
                  <a:srgbClr val="0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e soprattutto </a:t>
            </a:r>
            <a:r>
              <a:rPr lang="it-IT" sz="2800" b="1" spc="-1" dirty="0" err="1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Biorepack</a:t>
            </a:r>
            <a:endParaRPr lang="it-IT" sz="2800" spc="-1" dirty="0">
              <a:solidFill>
                <a:srgbClr val="000000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DDE350-2455-34BA-987A-615B81F9CD3C}"/>
              </a:ext>
            </a:extLst>
          </p:cNvPr>
          <p:cNvSpPr txBox="1"/>
          <p:nvPr/>
        </p:nvSpPr>
        <p:spPr>
          <a:xfrm>
            <a:off x="400719" y="249945"/>
            <a:ext cx="82037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b="1" cap="all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Comuni coperti da convenzione per Consorzio </a:t>
            </a:r>
          </a:p>
          <a:p>
            <a:pPr algn="r"/>
            <a:r>
              <a:rPr lang="it-I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ANNO 2023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FF15D9D-CDC2-690B-FFC7-ECB614CDD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0" y="6144687"/>
            <a:ext cx="366520" cy="53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Immagine 5" descr="Conai">
            <a:extLst>
              <a:ext uri="{FF2B5EF4-FFF2-40B4-BE49-F238E27FC236}">
                <a16:creationId xmlns:a16="http://schemas.microsoft.com/office/drawing/2014/main" id="{8C68D1B7-0625-78D1-7660-886C900018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588" y="6246259"/>
            <a:ext cx="1008112" cy="2701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Uguale 6"/>
          <p:cNvSpPr/>
          <p:nvPr/>
        </p:nvSpPr>
        <p:spPr bwMode="auto">
          <a:xfrm>
            <a:off x="462522" y="4334962"/>
            <a:ext cx="216024" cy="216024"/>
          </a:xfrm>
          <a:prstGeom prst="mathEqual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ccia in giù 8"/>
          <p:cNvSpPr/>
          <p:nvPr/>
        </p:nvSpPr>
        <p:spPr bwMode="auto">
          <a:xfrm>
            <a:off x="462522" y="4848127"/>
            <a:ext cx="216024" cy="25202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6C8F78A4-4929-4C8E-9E27-D20C6C21C88E}"/>
              </a:ext>
            </a:extLst>
          </p:cNvPr>
          <p:cNvSpPr/>
          <p:nvPr/>
        </p:nvSpPr>
        <p:spPr bwMode="auto">
          <a:xfrm rot="10800000">
            <a:off x="462522" y="5595518"/>
            <a:ext cx="216024" cy="25202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ella 24">
            <a:extLst>
              <a:ext uri="{FF2B5EF4-FFF2-40B4-BE49-F238E27FC236}">
                <a16:creationId xmlns:a16="http://schemas.microsoft.com/office/drawing/2014/main" id="{5B55AE15-BE6D-4583-8CC6-7EC213945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805321"/>
              </p:ext>
            </p:extLst>
          </p:nvPr>
        </p:nvGraphicFramePr>
        <p:xfrm>
          <a:off x="400718" y="1296832"/>
          <a:ext cx="8059713" cy="2852249"/>
        </p:xfrm>
        <a:graphic>
          <a:graphicData uri="http://schemas.openxmlformats.org/drawingml/2006/table">
            <a:tbl>
              <a:tblPr/>
              <a:tblGrid>
                <a:gridCol w="2260043">
                  <a:extLst>
                    <a:ext uri="{9D8B030D-6E8A-4147-A177-3AD203B41FA5}">
                      <a16:colId xmlns:a16="http://schemas.microsoft.com/office/drawing/2014/main" val="2037201912"/>
                    </a:ext>
                  </a:extLst>
                </a:gridCol>
                <a:gridCol w="2426223">
                  <a:extLst>
                    <a:ext uri="{9D8B030D-6E8A-4147-A177-3AD203B41FA5}">
                      <a16:colId xmlns:a16="http://schemas.microsoft.com/office/drawing/2014/main" val="3591127584"/>
                    </a:ext>
                  </a:extLst>
                </a:gridCol>
                <a:gridCol w="1545471">
                  <a:extLst>
                    <a:ext uri="{9D8B030D-6E8A-4147-A177-3AD203B41FA5}">
                      <a16:colId xmlns:a16="http://schemas.microsoft.com/office/drawing/2014/main" val="2124096380"/>
                    </a:ext>
                  </a:extLst>
                </a:gridCol>
                <a:gridCol w="1827976">
                  <a:extLst>
                    <a:ext uri="{9D8B030D-6E8A-4147-A177-3AD203B41FA5}">
                      <a16:colId xmlns:a16="http://schemas.microsoft.com/office/drawing/2014/main" val="325351265"/>
                    </a:ext>
                  </a:extLst>
                </a:gridCol>
              </a:tblGrid>
              <a:tr h="798629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</a:rPr>
                        <a:t>Consorzio di filiera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5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</a:rPr>
                        <a:t>Comuni coperti da convenzione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5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</a:rPr>
                        <a:t>% sul totale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5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Var. % </a:t>
                      </a:r>
                      <a:b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 vs. 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223221"/>
                  </a:ext>
                </a:extLst>
              </a:tr>
              <a:tr h="34227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RICREA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5.966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75,5%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018102"/>
                  </a:ext>
                </a:extLst>
              </a:tr>
              <a:tr h="34227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5.482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69,4%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-3,1%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109864"/>
                  </a:ext>
                </a:extLst>
              </a:tr>
              <a:tr h="34227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Comieco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7.109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453831"/>
                  </a:ext>
                </a:extLst>
              </a:tr>
              <a:tr h="34227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COREPLA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7.402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93,7%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-0,5%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620353"/>
                  </a:ext>
                </a:extLst>
              </a:tr>
              <a:tr h="34227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Biorepack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4.626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58,5%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23,5%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069669"/>
                  </a:ext>
                </a:extLst>
              </a:tr>
              <a:tr h="34227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CoReVe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7.034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-6,8%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077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84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8B1181AC-BD73-7B34-0159-D4A62A853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205700"/>
              </p:ext>
            </p:extLst>
          </p:nvPr>
        </p:nvGraphicFramePr>
        <p:xfrm>
          <a:off x="395536" y="1196753"/>
          <a:ext cx="4680520" cy="2836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0130">
                  <a:extLst>
                    <a:ext uri="{9D8B030D-6E8A-4147-A177-3AD203B41FA5}">
                      <a16:colId xmlns:a16="http://schemas.microsoft.com/office/drawing/2014/main" val="2924481023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3669270020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1406588916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4068732632"/>
                    </a:ext>
                  </a:extLst>
                </a:gridCol>
              </a:tblGrid>
              <a:tr h="639009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1" u="none" strike="noStrike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Consorzio di filiera</a:t>
                      </a:r>
                      <a:endParaRPr lang="it-IT" sz="1600" b="1" i="0" u="none" strike="noStrike" dirty="0">
                        <a:solidFill>
                          <a:srgbClr val="012E5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D5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u="none" strike="noStrike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Quantità (t)</a:t>
                      </a:r>
                      <a:endParaRPr lang="it-IT" sz="1600" b="1" i="0" u="none" strike="noStrike" dirty="0">
                        <a:solidFill>
                          <a:srgbClr val="012E5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D5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u="none" strike="noStrike" dirty="0">
                          <a:solidFill>
                            <a:srgbClr val="012E5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sul totale</a:t>
                      </a:r>
                      <a:endParaRPr lang="it-IT" sz="1600" b="1" i="0" u="none" strike="noStrike" dirty="0">
                        <a:solidFill>
                          <a:srgbClr val="012E5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D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Variazione %</a:t>
                      </a:r>
                      <a:br>
                        <a:rPr lang="it-IT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it-IT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2023 - 2022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2E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425619"/>
                  </a:ext>
                </a:extLst>
              </a:tr>
              <a:tr h="3016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RICREA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144.375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2,63%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9,86%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333220"/>
                  </a:ext>
                </a:extLst>
              </a:tr>
              <a:tr h="3016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CiAl</a:t>
                      </a:r>
                      <a:endParaRPr lang="it-IT" sz="1600" b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16.254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2,11%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6316376"/>
                  </a:ext>
                </a:extLst>
              </a:tr>
              <a:tr h="3016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Comieco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2.349.866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42,74%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17,67%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698322"/>
                  </a:ext>
                </a:extLst>
              </a:tr>
              <a:tr h="30164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COREPLA</a:t>
                      </a:r>
                      <a:endParaRPr lang="it-IT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1.284.002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23,35%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-0,61%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841911"/>
                  </a:ext>
                </a:extLst>
              </a:tr>
              <a:tr h="3016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Biorepack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43.859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4,28%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044470"/>
                  </a:ext>
                </a:extLst>
              </a:tr>
              <a:tr h="3016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CoReVe</a:t>
                      </a:r>
                      <a:endParaRPr lang="it-IT" sz="1600" b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1.659.557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30,19%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-21,65%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950793"/>
                  </a:ext>
                </a:extLst>
              </a:tr>
              <a:tr h="28742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TOTALE</a:t>
                      </a:r>
                      <a:endParaRPr lang="it-IT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5.497.913</a:t>
                      </a:r>
                    </a:p>
                  </a:txBody>
                  <a:tcPr marL="68400" marR="684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100,00%</a:t>
                      </a:r>
                    </a:p>
                  </a:txBody>
                  <a:tcPr marL="68400" marR="684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36407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4E3AE567-FCD1-8A70-D703-73520ED38863}"/>
              </a:ext>
            </a:extLst>
          </p:cNvPr>
          <p:cNvSpPr txBox="1"/>
          <p:nvPr/>
        </p:nvSpPr>
        <p:spPr>
          <a:xfrm>
            <a:off x="395536" y="247863"/>
            <a:ext cx="83201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b="1" cap="all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Quantità gestite dai Consorzi di filiera CONAI </a:t>
            </a:r>
            <a:r>
              <a:rPr lang="it-IT" sz="1600" b="1" cap="all" spc="-50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</a:t>
            </a:r>
            <a:r>
              <a:rPr lang="it-IT" sz="1600" b="1" spc="-50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ton</a:t>
            </a:r>
            <a:r>
              <a:rPr lang="it-IT" sz="1600" b="1" cap="all" spc="-50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it-IT" sz="28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Anno 2023</a:t>
            </a:r>
          </a:p>
        </p:txBody>
      </p:sp>
      <p:sp>
        <p:nvSpPr>
          <p:cNvPr id="7" name="CustomShape 4"/>
          <p:cNvSpPr/>
          <p:nvPr/>
        </p:nvSpPr>
        <p:spPr>
          <a:xfrm>
            <a:off x="794820" y="4188838"/>
            <a:ext cx="8208912" cy="1800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1600" b="1" spc="-1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Oltre il 96% dei quantitativi totali è costituito dai flussi di </a:t>
            </a:r>
            <a:r>
              <a:rPr lang="it-IT" sz="1600" b="1" strike="noStrike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carta</a:t>
            </a:r>
            <a:r>
              <a:rPr lang="it-IT" sz="16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, </a:t>
            </a:r>
            <a:r>
              <a:rPr lang="it-IT" sz="1600" b="1" strike="noStrike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vetro</a:t>
            </a:r>
            <a:r>
              <a:rPr lang="it-IT" sz="16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e </a:t>
            </a:r>
            <a:r>
              <a:rPr lang="it-IT" sz="1600" b="1" strike="noStrike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plastica</a:t>
            </a:r>
            <a:r>
              <a:rPr lang="it-IT" sz="1600" b="0" strike="noStrike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.</a:t>
            </a:r>
            <a:r>
              <a:rPr lang="it-IT" sz="16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16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Stabile </a:t>
            </a:r>
            <a:r>
              <a:rPr lang="it-IT" sz="1600" b="1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COREPLA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16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In crescita rispetto al 2022 i materiali conferiti ai Consorzi </a:t>
            </a:r>
            <a:r>
              <a:rPr lang="it-IT" sz="1600" b="1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Comieco</a:t>
            </a:r>
            <a:r>
              <a:rPr lang="it-IT" sz="16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(+17,7%), </a:t>
            </a:r>
            <a:r>
              <a:rPr lang="it-IT" sz="1600" b="1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RICREA</a:t>
            </a:r>
            <a:r>
              <a:rPr lang="it-IT" sz="16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(+9,9%), </a:t>
            </a:r>
            <a:r>
              <a:rPr lang="it-IT" sz="1600" b="1" spc="-1" dirty="0" err="1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Biorepack</a:t>
            </a:r>
            <a:r>
              <a:rPr lang="it-IT" sz="16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(+4,3%) e </a:t>
            </a:r>
            <a:r>
              <a:rPr lang="it-IT" sz="1600" b="1" spc="-1" dirty="0" err="1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CiAl</a:t>
            </a:r>
            <a:r>
              <a:rPr lang="it-IT" sz="16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(+2,1%).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16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In sensibile contrazione </a:t>
            </a:r>
            <a:r>
              <a:rPr lang="it-IT" sz="1600" b="1" spc="-1" dirty="0" err="1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CoReVe</a:t>
            </a:r>
            <a:r>
              <a:rPr lang="it-IT" sz="16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(-21,7%)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8F5E5D7-4C52-1EFE-EBBB-7FE7FCE98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0" y="6144687"/>
            <a:ext cx="366520" cy="53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magine 2" descr="Conai">
            <a:extLst>
              <a:ext uri="{FF2B5EF4-FFF2-40B4-BE49-F238E27FC236}">
                <a16:creationId xmlns:a16="http://schemas.microsoft.com/office/drawing/2014/main" id="{968A4DAA-5205-5E83-080F-0002505E4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588" y="6246259"/>
            <a:ext cx="1008112" cy="2701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CA8F434-055A-4969-808E-02FB709DE07B}"/>
              </a:ext>
            </a:extLst>
          </p:cNvPr>
          <p:cNvSpPr txBox="1"/>
          <p:nvPr/>
        </p:nvSpPr>
        <p:spPr>
          <a:xfrm>
            <a:off x="5516911" y="1461877"/>
            <a:ext cx="30963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18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Nel 2023 ai Consorzi sono state conferite </a:t>
            </a:r>
            <a:r>
              <a:rPr lang="it-IT" sz="1800" b="1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circa 5.5 milioni di</a:t>
            </a:r>
            <a:r>
              <a:rPr lang="it-IT" sz="18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</a:t>
            </a:r>
            <a:r>
              <a:rPr lang="it-IT" sz="1800" b="1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tonnellate</a:t>
            </a:r>
            <a:r>
              <a:rPr lang="it-IT" sz="18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di materiali </a:t>
            </a:r>
            <a:br>
              <a:rPr lang="it-IT" sz="18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</a:br>
            <a:r>
              <a:rPr lang="it-IT" sz="18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(incluso il flusso </a:t>
            </a:r>
            <a:r>
              <a:rPr lang="it-IT" sz="1800" spc="-1" dirty="0" err="1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Biorepack</a:t>
            </a:r>
            <a:r>
              <a:rPr lang="it-IT" sz="18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), contro i 5,6 milioni di tonnellate del 2022.</a:t>
            </a:r>
          </a:p>
        </p:txBody>
      </p:sp>
      <p:sp>
        <p:nvSpPr>
          <p:cNvPr id="9" name="Uguale 6">
            <a:extLst>
              <a:ext uri="{FF2B5EF4-FFF2-40B4-BE49-F238E27FC236}">
                <a16:creationId xmlns:a16="http://schemas.microsoft.com/office/drawing/2014/main" id="{7AD27D1D-D9F4-4A5E-A722-C672A593D4A9}"/>
              </a:ext>
            </a:extLst>
          </p:cNvPr>
          <p:cNvSpPr/>
          <p:nvPr/>
        </p:nvSpPr>
        <p:spPr bwMode="auto">
          <a:xfrm>
            <a:off x="462522" y="4653136"/>
            <a:ext cx="216024" cy="216024"/>
          </a:xfrm>
          <a:prstGeom prst="mathEqual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4D3BD52D-50E0-4864-BFD7-C45493B1CD95}"/>
              </a:ext>
            </a:extLst>
          </p:cNvPr>
          <p:cNvSpPr/>
          <p:nvPr/>
        </p:nvSpPr>
        <p:spPr bwMode="auto">
          <a:xfrm rot="10800000">
            <a:off x="462522" y="5157192"/>
            <a:ext cx="216024" cy="25202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0AF61BC2-D64D-42A4-823B-312E52041365}"/>
              </a:ext>
            </a:extLst>
          </p:cNvPr>
          <p:cNvSpPr/>
          <p:nvPr/>
        </p:nvSpPr>
        <p:spPr bwMode="auto">
          <a:xfrm>
            <a:off x="462522" y="5661248"/>
            <a:ext cx="216024" cy="25202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48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E3AE567-FCD1-8A70-D703-73520ED38863}"/>
              </a:ext>
            </a:extLst>
          </p:cNvPr>
          <p:cNvSpPr txBox="1"/>
          <p:nvPr/>
        </p:nvSpPr>
        <p:spPr>
          <a:xfrm>
            <a:off x="377682" y="247863"/>
            <a:ext cx="833801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800" b="1" cap="all" spc="-50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Quantità gestite dai Consorzi di filiera CONAI </a:t>
            </a:r>
            <a:r>
              <a:rPr lang="it-IT" sz="1600" b="1" cap="all" spc="-50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</a:t>
            </a:r>
            <a:r>
              <a:rPr lang="it-IT" sz="1600" b="1" spc="-50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ton</a:t>
            </a:r>
            <a:r>
              <a:rPr lang="it-IT" sz="1600" b="1" cap="all" spc="-50" dirty="0">
                <a:solidFill>
                  <a:srgbClr val="01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it-IT" sz="2400" b="1" cap="all" spc="-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Anni 2019-2023</a:t>
            </a:r>
          </a:p>
        </p:txBody>
      </p:sp>
      <p:sp>
        <p:nvSpPr>
          <p:cNvPr id="7" name="CustomShape 4"/>
          <p:cNvSpPr/>
          <p:nvPr/>
        </p:nvSpPr>
        <p:spPr>
          <a:xfrm>
            <a:off x="458617" y="4730083"/>
            <a:ext cx="8176150" cy="151617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6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Negli anni 2019-2022 si evidenzia una </a:t>
            </a:r>
            <a:r>
              <a:rPr lang="it-IT" sz="1600" b="1" spc="-1" dirty="0">
                <a:solidFill>
                  <a:srgbClr val="012E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contrazione delle raccolte complessive </a:t>
            </a:r>
            <a:r>
              <a:rPr lang="it-IT" sz="16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conferite a tutti i Consorzi CONAI, salvo per </a:t>
            </a:r>
            <a:r>
              <a:rPr lang="it-IT" sz="1600" spc="-1" dirty="0" err="1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Coreve</a:t>
            </a:r>
            <a:r>
              <a:rPr lang="it-IT" sz="16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600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Nel 2023 inversione di tendenza: crescita diffusa, flessione del vetro.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br>
              <a:rPr lang="it-IT" sz="700" b="1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</a:br>
            <a:r>
              <a:rPr lang="it-IT" sz="1600" b="1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La Carta è l’unica filiera che cresce nel quinquennio: + 17,7% rispetto al 2022, + 15% sul 2019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i="1" spc="-1" dirty="0">
                <a:solidFill>
                  <a:srgbClr val="012E5C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               </a:t>
            </a:r>
            <a:endParaRPr lang="it-IT" sz="1600" spc="-1" dirty="0">
              <a:solidFill>
                <a:srgbClr val="012E5C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endParaRPr lang="it-IT" sz="1600" spc="-1" dirty="0">
              <a:solidFill>
                <a:srgbClr val="012E5C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endParaRPr lang="it-IT" sz="1600" spc="-1" dirty="0">
              <a:solidFill>
                <a:srgbClr val="012E5C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endParaRPr lang="it-IT" sz="1600" spc="-1" dirty="0">
              <a:solidFill>
                <a:srgbClr val="012E5C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endParaRPr lang="it-IT" sz="1600" spc="-1" dirty="0">
              <a:solidFill>
                <a:srgbClr val="012E5C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523471"/>
              </p:ext>
            </p:extLst>
          </p:nvPr>
        </p:nvGraphicFramePr>
        <p:xfrm>
          <a:off x="458617" y="1212074"/>
          <a:ext cx="8176150" cy="3032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7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2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2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20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84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Consorzio di filiera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D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D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2020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D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2021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D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D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kern="1200" dirty="0">
                          <a:solidFill>
                            <a:srgbClr val="012E5C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D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∆ % </a:t>
                      </a:r>
                    </a:p>
                    <a:p>
                      <a:pPr algn="ctr" fontAlgn="ctr"/>
                      <a:r>
                        <a:rPr lang="it-IT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2023 vs 2019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2E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96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RICREA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196.519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208.567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158.143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131.412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144.375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-26,53%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96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it-IT" sz="14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CiAl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18.536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17.133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16.859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15.600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16.254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-14,60%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96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it-IT" sz="14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Comieco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2.042.916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2.441.912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2.515.698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1.996.960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2.349.866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15,03%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96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it-IT" sz="14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COREPLA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1.378.384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1.305.465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1.305.485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1.291.850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1.284.002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-6,85%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28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it-IT" sz="14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CoReVe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2.052.662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2.103.531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2.133.914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2.118.135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1.659.557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-19,15%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it-IT" sz="1400" b="1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5.689.017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6.076.608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6.130.099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5.553.957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5.454.054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-4,1%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96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Rilegno*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676.438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638.205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100.836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96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Biorepack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42.059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43.859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858"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TOTALE COMPLESSIVO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6.365.455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6.714.813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6.230.935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5.596.016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5.497.913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" name="Picture 3">
            <a:extLst>
              <a:ext uri="{FF2B5EF4-FFF2-40B4-BE49-F238E27FC236}">
                <a16:creationId xmlns:a16="http://schemas.microsoft.com/office/drawing/2014/main" id="{0998C337-AA44-D7B5-7406-789AC05FD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0" y="6144687"/>
            <a:ext cx="366520" cy="53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Immagine 4" descr="Conai">
            <a:extLst>
              <a:ext uri="{FF2B5EF4-FFF2-40B4-BE49-F238E27FC236}">
                <a16:creationId xmlns:a16="http://schemas.microsoft.com/office/drawing/2014/main" id="{AAF06BF4-F4DD-32AB-4D38-349A3983F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588" y="6246259"/>
            <a:ext cx="1008112" cy="2701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0656C0-83AC-00DF-1A3E-AB039B1FC9F8}"/>
              </a:ext>
            </a:extLst>
          </p:cNvPr>
          <p:cNvSpPr txBox="1"/>
          <p:nvPr/>
        </p:nvSpPr>
        <p:spPr>
          <a:xfrm>
            <a:off x="377682" y="4293096"/>
            <a:ext cx="4986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*Dato 2021 riferito al solo I bimestre</a:t>
            </a:r>
            <a:endParaRPr lang="it-I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708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100fb6-fddf-42d8-9070-0d5180fa0df8" xsi:nil="true"/>
    <lcf76f155ced4ddcb4097134ff3c332f xmlns="e33446fe-9119-42ca-8397-eec17cdd1d4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BC393287013F5448C9BF460C9736267" ma:contentTypeVersion="16" ma:contentTypeDescription="Creare un nuovo documento." ma:contentTypeScope="" ma:versionID="d3d4cfef311a00555856ce0f1a9de13a">
  <xsd:schema xmlns:xsd="http://www.w3.org/2001/XMLSchema" xmlns:xs="http://www.w3.org/2001/XMLSchema" xmlns:p="http://schemas.microsoft.com/office/2006/metadata/properties" xmlns:ns2="4c100fb6-fddf-42d8-9070-0d5180fa0df8" xmlns:ns3="e33446fe-9119-42ca-8397-eec17cdd1d4f" targetNamespace="http://schemas.microsoft.com/office/2006/metadata/properties" ma:root="true" ma:fieldsID="fb28c82161af7342ce7f095fa279b63e" ns2:_="" ns3:_="">
    <xsd:import namespace="4c100fb6-fddf-42d8-9070-0d5180fa0df8"/>
    <xsd:import namespace="e33446fe-9119-42ca-8397-eec17cdd1d4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00fb6-fddf-42d8-9070-0d5180fa0d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fe3e42e-a2fb-4777-9cc6-003434e99f62}" ma:internalName="TaxCatchAll" ma:showField="CatchAllData" ma:web="4c100fb6-fddf-42d8-9070-0d5180fa0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3446fe-9119-42ca-8397-eec17cdd1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4a7c11ea-0c45-4ddf-9752-1b73d49936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40CA69-CCB3-4EA7-B543-3B6664A0C20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e33446fe-9119-42ca-8397-eec17cdd1d4f"/>
    <ds:schemaRef ds:uri="http://purl.org/dc/terms/"/>
    <ds:schemaRef ds:uri="http://schemas.openxmlformats.org/package/2006/metadata/core-properties"/>
    <ds:schemaRef ds:uri="4c100fb6-fddf-42d8-9070-0d5180fa0df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F17294-673D-4549-8DB9-4BE868BFD9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100fb6-fddf-42d8-9070-0d5180fa0df8"/>
    <ds:schemaRef ds:uri="e33446fe-9119-42ca-8397-eec17cdd1d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0C10DF-D291-43A7-9E33-193CE716B0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3255</TotalTime>
  <Words>1370</Words>
  <Application>Microsoft Office PowerPoint</Application>
  <PresentationFormat>Presentazione su schermo (4:3)</PresentationFormat>
  <Paragraphs>322</Paragraphs>
  <Slides>15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25" baseType="lpstr">
      <vt:lpstr>Arial</vt:lpstr>
      <vt:lpstr>Bookman Old Style</vt:lpstr>
      <vt:lpstr>Calibri</vt:lpstr>
      <vt:lpstr>Calibri Light</vt:lpstr>
      <vt:lpstr>Garamond</vt:lpstr>
      <vt:lpstr>Times New Roman</vt:lpstr>
      <vt:lpstr>Tw Cen MT</vt:lpstr>
      <vt:lpstr>Wingdings</vt:lpstr>
      <vt:lpstr>Tema di Office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Risultati Accordo ANCI CONAI 2023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nuova normativa sui servizi pubblici locali</dc:title>
  <dc:creator>a.dibari</dc:creator>
  <cp:lastModifiedBy>Leonardo Calise</cp:lastModifiedBy>
  <cp:revision>1103</cp:revision>
  <cp:lastPrinted>2023-03-29T16:19:19Z</cp:lastPrinted>
  <dcterms:created xsi:type="dcterms:W3CDTF">2010-08-30T13:34:32Z</dcterms:created>
  <dcterms:modified xsi:type="dcterms:W3CDTF">2025-02-17T10:55:58Z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0x0101004BC393287013F5448C9BF460C9736267</vt:lpwstr>
  </property>
</Properties>
</file>